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4"/>
  </p:sldMasterIdLst>
  <p:notesMasterIdLst>
    <p:notesMasterId r:id="rId19"/>
  </p:notesMasterIdLst>
  <p:sldIdLst>
    <p:sldId id="352" r:id="rId5"/>
    <p:sldId id="379" r:id="rId6"/>
    <p:sldId id="380" r:id="rId7"/>
    <p:sldId id="346" r:id="rId8"/>
    <p:sldId id="355" r:id="rId9"/>
    <p:sldId id="356" r:id="rId10"/>
    <p:sldId id="1832" r:id="rId11"/>
    <p:sldId id="367" r:id="rId12"/>
    <p:sldId id="360" r:id="rId13"/>
    <p:sldId id="361" r:id="rId14"/>
    <p:sldId id="362" r:id="rId15"/>
    <p:sldId id="363" r:id="rId16"/>
    <p:sldId id="324" r:id="rId17"/>
    <p:sldId id="366" r:id="rId18"/>
  </p:sldIdLst>
  <p:sldSz cx="12436475" cy="6994525"/>
  <p:notesSz cx="6858000" cy="9144000"/>
  <p:defaultTextStyle>
    <a:defPPr>
      <a:defRPr lang="en-US"/>
    </a:defPPr>
    <a:lvl1pPr marL="0" algn="l" defTabSz="932600" rtl="0" eaLnBrk="1" latinLnBrk="0" hangingPunct="1">
      <a:defRPr sz="1836" kern="1200">
        <a:solidFill>
          <a:schemeClr val="tx1"/>
        </a:solidFill>
        <a:latin typeface="+mn-lt"/>
        <a:ea typeface="+mn-ea"/>
        <a:cs typeface="+mn-cs"/>
      </a:defRPr>
    </a:lvl1pPr>
    <a:lvl2pPr marL="466300" algn="l" defTabSz="932600" rtl="0" eaLnBrk="1" latinLnBrk="0" hangingPunct="1">
      <a:defRPr sz="1836" kern="1200">
        <a:solidFill>
          <a:schemeClr val="tx1"/>
        </a:solidFill>
        <a:latin typeface="+mn-lt"/>
        <a:ea typeface="+mn-ea"/>
        <a:cs typeface="+mn-cs"/>
      </a:defRPr>
    </a:lvl2pPr>
    <a:lvl3pPr marL="932600" algn="l" defTabSz="932600" rtl="0" eaLnBrk="1" latinLnBrk="0" hangingPunct="1">
      <a:defRPr sz="1836" kern="1200">
        <a:solidFill>
          <a:schemeClr val="tx1"/>
        </a:solidFill>
        <a:latin typeface="+mn-lt"/>
        <a:ea typeface="+mn-ea"/>
        <a:cs typeface="+mn-cs"/>
      </a:defRPr>
    </a:lvl3pPr>
    <a:lvl4pPr marL="1398900" algn="l" defTabSz="932600" rtl="0" eaLnBrk="1" latinLnBrk="0" hangingPunct="1">
      <a:defRPr sz="1836" kern="1200">
        <a:solidFill>
          <a:schemeClr val="tx1"/>
        </a:solidFill>
        <a:latin typeface="+mn-lt"/>
        <a:ea typeface="+mn-ea"/>
        <a:cs typeface="+mn-cs"/>
      </a:defRPr>
    </a:lvl4pPr>
    <a:lvl5pPr marL="1865201" algn="l" defTabSz="932600" rtl="0" eaLnBrk="1" latinLnBrk="0" hangingPunct="1">
      <a:defRPr sz="1836" kern="1200">
        <a:solidFill>
          <a:schemeClr val="tx1"/>
        </a:solidFill>
        <a:latin typeface="+mn-lt"/>
        <a:ea typeface="+mn-ea"/>
        <a:cs typeface="+mn-cs"/>
      </a:defRPr>
    </a:lvl5pPr>
    <a:lvl6pPr marL="2331501" algn="l" defTabSz="932600" rtl="0" eaLnBrk="1" latinLnBrk="0" hangingPunct="1">
      <a:defRPr sz="1836" kern="1200">
        <a:solidFill>
          <a:schemeClr val="tx1"/>
        </a:solidFill>
        <a:latin typeface="+mn-lt"/>
        <a:ea typeface="+mn-ea"/>
        <a:cs typeface="+mn-cs"/>
      </a:defRPr>
    </a:lvl6pPr>
    <a:lvl7pPr marL="2797801" algn="l" defTabSz="932600" rtl="0" eaLnBrk="1" latinLnBrk="0" hangingPunct="1">
      <a:defRPr sz="1836" kern="1200">
        <a:solidFill>
          <a:schemeClr val="tx1"/>
        </a:solidFill>
        <a:latin typeface="+mn-lt"/>
        <a:ea typeface="+mn-ea"/>
        <a:cs typeface="+mn-cs"/>
      </a:defRPr>
    </a:lvl7pPr>
    <a:lvl8pPr marL="3264101" algn="l" defTabSz="932600" rtl="0" eaLnBrk="1" latinLnBrk="0" hangingPunct="1">
      <a:defRPr sz="1836" kern="1200">
        <a:solidFill>
          <a:schemeClr val="tx1"/>
        </a:solidFill>
        <a:latin typeface="+mn-lt"/>
        <a:ea typeface="+mn-ea"/>
        <a:cs typeface="+mn-cs"/>
      </a:defRPr>
    </a:lvl8pPr>
    <a:lvl9pPr marL="3730401" algn="l" defTabSz="932600"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AAE5080-478D-47E5-82B0-8A639CC38D37}">
          <p14:sldIdLst>
            <p14:sldId id="352"/>
          </p14:sldIdLst>
        </p14:section>
        <p14:section name="Context + Customer Pains" id="{045106BF-5996-4173-924C-381B6B4D7C9B}">
          <p14:sldIdLst>
            <p14:sldId id="379"/>
            <p14:sldId id="380"/>
          </p14:sldIdLst>
        </p14:section>
        <p14:section name="Ideal solution" id="{0ECD13BB-CA5B-4193-967C-B4454E6B77C6}">
          <p14:sldIdLst>
            <p14:sldId id="346"/>
            <p14:sldId id="355"/>
            <p14:sldId id="356"/>
            <p14:sldId id="1832"/>
            <p14:sldId id="367"/>
            <p14:sldId id="360"/>
            <p14:sldId id="361"/>
          </p14:sldIdLst>
        </p14:section>
        <p14:section name="Scenarios" id="{6B5E8828-2870-4F81-BC44-D0D5F6DE2F06}">
          <p14:sldIdLst>
            <p14:sldId id="362"/>
          </p14:sldIdLst>
        </p14:section>
        <p14:section name="Product features" id="{47DF07BC-177F-4135-BBF4-C64A4FC7C81D}">
          <p14:sldIdLst>
            <p14:sldId id="363"/>
            <p14:sldId id="324"/>
            <p14:sldId id="366"/>
          </p14:sldIdLst>
        </p14:section>
      </p14:sectionLst>
    </p:ext>
    <p:ext uri="{EFAFB233-063F-42B5-8137-9DF3F51BA10A}">
      <p15:sldGuideLst xmlns:p15="http://schemas.microsoft.com/office/powerpoint/2012/main">
        <p15:guide id="2" pos="3917" userDrawn="1">
          <p15:clr>
            <a:srgbClr val="A4A3A4"/>
          </p15:clr>
        </p15:guide>
        <p15:guide id="3" orient="horz" pos="22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2525"/>
    <a:srgbClr val="0078D7"/>
    <a:srgbClr val="002050"/>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1075" y="86"/>
      </p:cViewPr>
      <p:guideLst>
        <p:guide pos="3917"/>
        <p:guide orient="horz" pos="220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hram Banisadr" userId="cfdd434d-190a-4919-8d84-10c0ee51d09e" providerId="ADAL" clId="{A6AB82F3-40CB-4963-842C-719C740D4D88}"/>
    <pc:docChg chg="undo custSel modSld">
      <pc:chgData name="Bahram Banisadr" userId="cfdd434d-190a-4919-8d84-10c0ee51d09e" providerId="ADAL" clId="{A6AB82F3-40CB-4963-842C-719C740D4D88}" dt="2018-09-21T00:27:56.751" v="286"/>
      <pc:docMkLst>
        <pc:docMk/>
      </pc:docMkLst>
      <pc:sldChg chg="addSp delSp modSp addAnim delAnim">
        <pc:chgData name="Bahram Banisadr" userId="cfdd434d-190a-4919-8d84-10c0ee51d09e" providerId="ADAL" clId="{A6AB82F3-40CB-4963-842C-719C740D4D88}" dt="2018-09-21T00:27:56.751" v="286"/>
        <pc:sldMkLst>
          <pc:docMk/>
          <pc:sldMk cId="385594236" sldId="363"/>
        </pc:sldMkLst>
        <pc:spChg chg="del">
          <ac:chgData name="Bahram Banisadr" userId="cfdd434d-190a-4919-8d84-10c0ee51d09e" providerId="ADAL" clId="{A6AB82F3-40CB-4963-842C-719C740D4D88}" dt="2018-09-21T00:20:44.390" v="12" actId="478"/>
          <ac:spMkLst>
            <pc:docMk/>
            <pc:sldMk cId="385594236" sldId="363"/>
            <ac:spMk id="5" creationId="{00000000-0000-0000-0000-000000000000}"/>
          </ac:spMkLst>
        </pc:spChg>
        <pc:spChg chg="mod">
          <ac:chgData name="Bahram Banisadr" userId="cfdd434d-190a-4919-8d84-10c0ee51d09e" providerId="ADAL" clId="{A6AB82F3-40CB-4963-842C-719C740D4D88}" dt="2018-09-21T00:20:37.711" v="11" actId="20577"/>
          <ac:spMkLst>
            <pc:docMk/>
            <pc:sldMk cId="385594236" sldId="363"/>
            <ac:spMk id="22" creationId="{8C58542A-B77E-4BC6-A19E-575ADF150AB8}"/>
          </ac:spMkLst>
        </pc:spChg>
        <pc:spChg chg="mod">
          <ac:chgData name="Bahram Banisadr" userId="cfdd434d-190a-4919-8d84-10c0ee51d09e" providerId="ADAL" clId="{A6AB82F3-40CB-4963-842C-719C740D4D88}" dt="2018-09-21T00:27:56.751" v="286"/>
          <ac:spMkLst>
            <pc:docMk/>
            <pc:sldMk cId="385594236" sldId="363"/>
            <ac:spMk id="23" creationId="{907E55AE-2985-4E94-9205-4E3E3CDCC48B}"/>
          </ac:spMkLst>
        </pc:spChg>
        <pc:spChg chg="del">
          <ac:chgData name="Bahram Banisadr" userId="cfdd434d-190a-4919-8d84-10c0ee51d09e" providerId="ADAL" clId="{A6AB82F3-40CB-4963-842C-719C740D4D88}" dt="2018-09-21T00:21:33.196" v="19" actId="478"/>
          <ac:spMkLst>
            <pc:docMk/>
            <pc:sldMk cId="385594236" sldId="363"/>
            <ac:spMk id="25" creationId="{563E41A5-3634-4622-859B-585AB09C359D}"/>
          </ac:spMkLst>
        </pc:spChg>
        <pc:spChg chg="del">
          <ac:chgData name="Bahram Banisadr" userId="cfdd434d-190a-4919-8d84-10c0ee51d09e" providerId="ADAL" clId="{A6AB82F3-40CB-4963-842C-719C740D4D88}" dt="2018-09-21T00:21:28.977" v="16" actId="478"/>
          <ac:spMkLst>
            <pc:docMk/>
            <pc:sldMk cId="385594236" sldId="363"/>
            <ac:spMk id="26" creationId="{99FACA5F-0E7A-4309-A0CC-2FEE0441CB11}"/>
          </ac:spMkLst>
        </pc:spChg>
        <pc:spChg chg="del">
          <ac:chgData name="Bahram Banisadr" userId="cfdd434d-190a-4919-8d84-10c0ee51d09e" providerId="ADAL" clId="{A6AB82F3-40CB-4963-842C-719C740D4D88}" dt="2018-09-21T00:21:44.651" v="24" actId="478"/>
          <ac:spMkLst>
            <pc:docMk/>
            <pc:sldMk cId="385594236" sldId="363"/>
            <ac:spMk id="27" creationId="{BAC77C20-38B5-4AA4-89B9-F966791F06F5}"/>
          </ac:spMkLst>
        </pc:spChg>
        <pc:spChg chg="del">
          <ac:chgData name="Bahram Banisadr" userId="cfdd434d-190a-4919-8d84-10c0ee51d09e" providerId="ADAL" clId="{A6AB82F3-40CB-4963-842C-719C740D4D88}" dt="2018-09-21T00:21:37.648" v="22" actId="478"/>
          <ac:spMkLst>
            <pc:docMk/>
            <pc:sldMk cId="385594236" sldId="363"/>
            <ac:spMk id="28" creationId="{05949AF2-4B1E-4B29-A3B7-0976C41CC855}"/>
          </ac:spMkLst>
        </pc:spChg>
        <pc:spChg chg="del">
          <ac:chgData name="Bahram Banisadr" userId="cfdd434d-190a-4919-8d84-10c0ee51d09e" providerId="ADAL" clId="{A6AB82F3-40CB-4963-842C-719C740D4D88}" dt="2018-09-21T00:21:41.428" v="23" actId="478"/>
          <ac:spMkLst>
            <pc:docMk/>
            <pc:sldMk cId="385594236" sldId="363"/>
            <ac:spMk id="29" creationId="{D0BF91BC-48DE-46A5-9E0D-D4039DD185CA}"/>
          </ac:spMkLst>
        </pc:spChg>
        <pc:grpChg chg="add del mod">
          <ac:chgData name="Bahram Banisadr" userId="cfdd434d-190a-4919-8d84-10c0ee51d09e" providerId="ADAL" clId="{A6AB82F3-40CB-4963-842C-719C740D4D88}" dt="2018-09-21T00:22:07.834" v="29" actId="14100"/>
          <ac:grpSpMkLst>
            <pc:docMk/>
            <pc:sldMk cId="385594236" sldId="363"/>
            <ac:grpSpMk id="31" creationId="{9801CE9C-A920-4833-BDD5-BA452DE5306F}"/>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A0472-1E50-40A6-B5EF-CB347D143614}" type="datetimeFigureOut">
              <a:rPr lang="en-US" smtClean="0"/>
              <a:t>9/20/2018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CB4754-E6B3-49E8-AEEE-D97351DB0394}" type="slidenum">
              <a:rPr lang="en-US" smtClean="0"/>
              <a:t>‹#›</a:t>
            </a:fld>
            <a:endParaRPr lang="en-US"/>
          </a:p>
        </p:txBody>
      </p:sp>
    </p:spTree>
    <p:extLst>
      <p:ext uri="{BB962C8B-B14F-4D97-AF65-F5344CB8AC3E}">
        <p14:creationId xmlns:p14="http://schemas.microsoft.com/office/powerpoint/2010/main" val="2410575083"/>
      </p:ext>
    </p:extLst>
  </p:cSld>
  <p:clrMap bg1="lt1" tx1="dk1" bg2="lt2" tx2="dk2" accent1="accent1" accent2="accent2" accent3="accent3" accent4="accent4" accent5="accent5" accent6="accent6" hlink="hlink" folHlink="folHlink"/>
  <p:notesStyle>
    <a:lvl1pPr marL="0" algn="l" defTabSz="932600" rtl="0" eaLnBrk="1" latinLnBrk="0" hangingPunct="1">
      <a:defRPr sz="1224" kern="1200">
        <a:solidFill>
          <a:schemeClr val="tx1"/>
        </a:solidFill>
        <a:latin typeface="+mn-lt"/>
        <a:ea typeface="+mn-ea"/>
        <a:cs typeface="+mn-cs"/>
      </a:defRPr>
    </a:lvl1pPr>
    <a:lvl2pPr marL="466300" algn="l" defTabSz="932600" rtl="0" eaLnBrk="1" latinLnBrk="0" hangingPunct="1">
      <a:defRPr sz="1224" kern="1200">
        <a:solidFill>
          <a:schemeClr val="tx1"/>
        </a:solidFill>
        <a:latin typeface="+mn-lt"/>
        <a:ea typeface="+mn-ea"/>
        <a:cs typeface="+mn-cs"/>
      </a:defRPr>
    </a:lvl2pPr>
    <a:lvl3pPr marL="932600" algn="l" defTabSz="932600" rtl="0" eaLnBrk="1" latinLnBrk="0" hangingPunct="1">
      <a:defRPr sz="1224" kern="1200">
        <a:solidFill>
          <a:schemeClr val="tx1"/>
        </a:solidFill>
        <a:latin typeface="+mn-lt"/>
        <a:ea typeface="+mn-ea"/>
        <a:cs typeface="+mn-cs"/>
      </a:defRPr>
    </a:lvl3pPr>
    <a:lvl4pPr marL="1398900" algn="l" defTabSz="932600" rtl="0" eaLnBrk="1" latinLnBrk="0" hangingPunct="1">
      <a:defRPr sz="1224" kern="1200">
        <a:solidFill>
          <a:schemeClr val="tx1"/>
        </a:solidFill>
        <a:latin typeface="+mn-lt"/>
        <a:ea typeface="+mn-ea"/>
        <a:cs typeface="+mn-cs"/>
      </a:defRPr>
    </a:lvl4pPr>
    <a:lvl5pPr marL="1865201" algn="l" defTabSz="932600" rtl="0" eaLnBrk="1" latinLnBrk="0" hangingPunct="1">
      <a:defRPr sz="1224" kern="1200">
        <a:solidFill>
          <a:schemeClr val="tx1"/>
        </a:solidFill>
        <a:latin typeface="+mn-lt"/>
        <a:ea typeface="+mn-ea"/>
        <a:cs typeface="+mn-cs"/>
      </a:defRPr>
    </a:lvl5pPr>
    <a:lvl6pPr marL="2331501" algn="l" defTabSz="932600" rtl="0" eaLnBrk="1" latinLnBrk="0" hangingPunct="1">
      <a:defRPr sz="1224" kern="1200">
        <a:solidFill>
          <a:schemeClr val="tx1"/>
        </a:solidFill>
        <a:latin typeface="+mn-lt"/>
        <a:ea typeface="+mn-ea"/>
        <a:cs typeface="+mn-cs"/>
      </a:defRPr>
    </a:lvl6pPr>
    <a:lvl7pPr marL="2797801" algn="l" defTabSz="932600" rtl="0" eaLnBrk="1" latinLnBrk="0" hangingPunct="1">
      <a:defRPr sz="1224" kern="1200">
        <a:solidFill>
          <a:schemeClr val="tx1"/>
        </a:solidFill>
        <a:latin typeface="+mn-lt"/>
        <a:ea typeface="+mn-ea"/>
        <a:cs typeface="+mn-cs"/>
      </a:defRPr>
    </a:lvl7pPr>
    <a:lvl8pPr marL="3264101" algn="l" defTabSz="932600" rtl="0" eaLnBrk="1" latinLnBrk="0" hangingPunct="1">
      <a:defRPr sz="1224" kern="1200">
        <a:solidFill>
          <a:schemeClr val="tx1"/>
        </a:solidFill>
        <a:latin typeface="+mn-lt"/>
        <a:ea typeface="+mn-ea"/>
        <a:cs typeface="+mn-cs"/>
      </a:defRPr>
    </a:lvl8pPr>
    <a:lvl9pPr marL="3730401" algn="l" defTabSz="932600"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1</a:t>
            </a:fld>
            <a:endParaRPr lang="en-US"/>
          </a:p>
        </p:txBody>
      </p:sp>
    </p:spTree>
    <p:extLst>
      <p:ext uri="{BB962C8B-B14F-4D97-AF65-F5344CB8AC3E}">
        <p14:creationId xmlns:p14="http://schemas.microsoft.com/office/powerpoint/2010/main" val="21128555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11</a:t>
            </a:fld>
            <a:endParaRPr lang="en-US"/>
          </a:p>
        </p:txBody>
      </p:sp>
    </p:spTree>
    <p:extLst>
      <p:ext uri="{BB962C8B-B14F-4D97-AF65-F5344CB8AC3E}">
        <p14:creationId xmlns:p14="http://schemas.microsoft.com/office/powerpoint/2010/main" val="777908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12</a:t>
            </a:fld>
            <a:endParaRPr lang="en-US"/>
          </a:p>
        </p:txBody>
      </p:sp>
    </p:spTree>
    <p:extLst>
      <p:ext uri="{BB962C8B-B14F-4D97-AF65-F5344CB8AC3E}">
        <p14:creationId xmlns:p14="http://schemas.microsoft.com/office/powerpoint/2010/main" val="1024131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13</a:t>
            </a:fld>
            <a:endParaRPr lang="en-US"/>
          </a:p>
        </p:txBody>
      </p:sp>
    </p:spTree>
    <p:extLst>
      <p:ext uri="{BB962C8B-B14F-4D97-AF65-F5344CB8AC3E}">
        <p14:creationId xmlns:p14="http://schemas.microsoft.com/office/powerpoint/2010/main" val="573151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14</a:t>
            </a:fld>
            <a:endParaRPr lang="en-US"/>
          </a:p>
        </p:txBody>
      </p:sp>
    </p:spTree>
    <p:extLst>
      <p:ext uri="{BB962C8B-B14F-4D97-AF65-F5344CB8AC3E}">
        <p14:creationId xmlns:p14="http://schemas.microsoft.com/office/powerpoint/2010/main" val="682225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2</a:t>
            </a:fld>
            <a:endParaRPr lang="en-US"/>
          </a:p>
        </p:txBody>
      </p:sp>
    </p:spTree>
    <p:extLst>
      <p:ext uri="{BB962C8B-B14F-4D97-AF65-F5344CB8AC3E}">
        <p14:creationId xmlns:p14="http://schemas.microsoft.com/office/powerpoint/2010/main" val="415289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3</a:t>
            </a:fld>
            <a:endParaRPr lang="en-US"/>
          </a:p>
        </p:txBody>
      </p:sp>
    </p:spTree>
    <p:extLst>
      <p:ext uri="{BB962C8B-B14F-4D97-AF65-F5344CB8AC3E}">
        <p14:creationId xmlns:p14="http://schemas.microsoft.com/office/powerpoint/2010/main" val="3652556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Azure Serverless platform can now handle CloudEvents as well as emit all Azure platform events in CloudEvents format, natively. We also now support BYO JSON formats with input bindings in addition to continued support for the native Azure format. In facet any permutation of the three is supported, so you can ingest your proprietary event format into Event Grid and react to it with an Azure function, or just as easily fire a Blog Storage event off to nearly every major functions platform available today – and because we convert it on the wire to CloudEvents format, you have a native, uniform experience wherever you are.</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9/20/2018 2:52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357878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5</a:t>
            </a:fld>
            <a:endParaRPr lang="en-US"/>
          </a:p>
        </p:txBody>
      </p:sp>
    </p:spTree>
    <p:extLst>
      <p:ext uri="{BB962C8B-B14F-4D97-AF65-F5344CB8AC3E}">
        <p14:creationId xmlns:p14="http://schemas.microsoft.com/office/powerpoint/2010/main" val="1780584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6</a:t>
            </a:fld>
            <a:endParaRPr lang="en-US"/>
          </a:p>
        </p:txBody>
      </p:sp>
    </p:spTree>
    <p:extLst>
      <p:ext uri="{BB962C8B-B14F-4D97-AF65-F5344CB8AC3E}">
        <p14:creationId xmlns:p14="http://schemas.microsoft.com/office/powerpoint/2010/main" val="3351098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8</a:t>
            </a:fld>
            <a:endParaRPr lang="en-US"/>
          </a:p>
        </p:txBody>
      </p:sp>
    </p:spTree>
    <p:extLst>
      <p:ext uri="{BB962C8B-B14F-4D97-AF65-F5344CB8AC3E}">
        <p14:creationId xmlns:p14="http://schemas.microsoft.com/office/powerpoint/2010/main" val="13274542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CB4754-E6B3-49E8-AEEE-D97351DB0394}" type="slidenum">
              <a:rPr lang="en-US" smtClean="0"/>
              <a:t>9</a:t>
            </a:fld>
            <a:endParaRPr lang="en-US"/>
          </a:p>
        </p:txBody>
      </p:sp>
    </p:spTree>
    <p:extLst>
      <p:ext uri="{BB962C8B-B14F-4D97-AF65-F5344CB8AC3E}">
        <p14:creationId xmlns:p14="http://schemas.microsoft.com/office/powerpoint/2010/main" val="15219941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7CB4754-E6B3-49E8-AEEE-D97351DB0394}" type="slidenum">
              <a:rPr lang="en-US" smtClean="0"/>
              <a:t>10</a:t>
            </a:fld>
            <a:endParaRPr lang="en-US"/>
          </a:p>
        </p:txBody>
      </p:sp>
    </p:spTree>
    <p:extLst>
      <p:ext uri="{BB962C8B-B14F-4D97-AF65-F5344CB8AC3E}">
        <p14:creationId xmlns:p14="http://schemas.microsoft.com/office/powerpoint/2010/main" val="6014239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j-lt"/>
              </a:defRPr>
            </a:lvl1pPr>
          </a:lstStyle>
          <a:p>
            <a:pPr lvl="0"/>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8" name="Picture 7"/>
            <p:cNvPicPr>
              <a:picLocks noChangeAspect="1"/>
            </p:cNvPicPr>
            <p:nvPr/>
          </p:nvPicPr>
          <p:blipFill>
            <a:blip r:embed="rId2"/>
            <a:stretch>
              <a:fillRect/>
            </a:stretch>
          </p:blipFill>
          <p:spPr bwMode="black">
            <a:xfrm>
              <a:off x="457200" y="1643393"/>
              <a:ext cx="964540" cy="964540"/>
            </a:xfrm>
            <a:prstGeom prst="rect">
              <a:avLst/>
            </a:prstGeom>
          </p:spPr>
        </p:pic>
        <p:sp>
          <p:nvSpPr>
            <p:cNvPr id="10"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431979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3042095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42325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3072531"/>
            <a:ext cx="5486399" cy="849463"/>
          </a:xfrm>
        </p:spPr>
        <p:txBody>
          <a:bodyPr anchor="ctr">
            <a:spAutoFit/>
          </a:bodyPr>
          <a:lstStyle>
            <a:lvl1pPr>
              <a:defRPr sz="4800" baseline="0">
                <a:gradFill>
                  <a:gsLst>
                    <a:gs pos="1250">
                      <a:schemeClr val="tx1"/>
                    </a:gs>
                    <a:gs pos="100000">
                      <a:schemeClr val="tx1"/>
                    </a:gs>
                  </a:gsLst>
                  <a:lin ang="5400000" scaled="0"/>
                </a:gradFill>
              </a:defRPr>
            </a:lvl1pPr>
          </a:lstStyle>
          <a:p>
            <a:r>
              <a:rPr lang="en-US"/>
              <a:t>50/50 photo layout</a:t>
            </a:r>
          </a:p>
        </p:txBody>
      </p:sp>
      <p:sp>
        <p:nvSpPr>
          <p:cNvPr id="5" name="Picture Placeholder 4"/>
          <p:cNvSpPr>
            <a:spLocks noGrp="1"/>
          </p:cNvSpPr>
          <p:nvPr>
            <p:ph type="pic" sz="quarter" idx="10"/>
          </p:nvPr>
        </p:nvSpPr>
        <p:spPr bwMode="ltGray">
          <a:xfrm>
            <a:off x="6219825" y="0"/>
            <a:ext cx="6216650" cy="6992587"/>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994228280"/>
      </p:ext>
    </p:extLst>
  </p:cSld>
  <p:clrMapOvr>
    <a:masterClrMapping/>
  </p:clrMapOvr>
  <p:transition>
    <p:fade/>
  </p:transition>
  <p:extLst>
    <p:ext uri="{DCECCB84-F9BA-43D5-87BE-67443E8EF086}">
      <p15:sldGuideLst xmlns:p15="http://schemas.microsoft.com/office/powerpoint/2012/main">
        <p15:guide id="1" pos="391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5"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pic>
        <p:nvPicPr>
          <p:cNvPr id="3" name="Picture 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441315" y="0"/>
            <a:ext cx="6995160" cy="6995160"/>
          </a:xfrm>
          <a:prstGeom prst="rect">
            <a:avLst/>
          </a:prstGeom>
        </p:spPr>
      </p:pic>
    </p:spTree>
    <p:extLst>
      <p:ext uri="{BB962C8B-B14F-4D97-AF65-F5344CB8AC3E}">
        <p14:creationId xmlns:p14="http://schemas.microsoft.com/office/powerpoint/2010/main" val="676013776"/>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2152861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34365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55505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grpSp>
        <p:nvGrpSpPr>
          <p:cNvPr id="5" name="Group 4"/>
          <p:cNvGrpSpPr>
            <a:grpSpLocks noChangeAspect="1"/>
          </p:cNvGrpSpPr>
          <p:nvPr userDrawn="1"/>
        </p:nvGrpSpPr>
        <p:grpSpPr bwMode="black">
          <a:xfrm>
            <a:off x="468308" y="479425"/>
            <a:ext cx="1448129" cy="310896"/>
            <a:chOff x="457200" y="1643393"/>
            <a:chExt cx="4492753" cy="964540"/>
          </a:xfrm>
        </p:grpSpPr>
        <p:pic>
          <p:nvPicPr>
            <p:cNvPr id="6" name="Picture 5"/>
            <p:cNvPicPr>
              <a:picLocks noChangeAspect="1"/>
            </p:cNvPicPr>
            <p:nvPr/>
          </p:nvPicPr>
          <p:blipFill>
            <a:blip r:embed="rId2"/>
            <a:stretch>
              <a:fillRect/>
            </a:stretch>
          </p:blipFill>
          <p:spPr bwMode="black">
            <a:xfrm>
              <a:off x="457200" y="1643393"/>
              <a:ext cx="964540" cy="964540"/>
            </a:xfrm>
            <a:prstGeom prst="rect">
              <a:avLst/>
            </a:prstGeom>
          </p:spPr>
        </p:pic>
        <p:sp>
          <p:nvSpPr>
            <p:cNvPr id="7"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5437400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72237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email">
            <a:extLst>
              <a:ext uri="{28A0092B-C50C-407E-A947-70E740481C1C}">
                <a14:useLocalDpi xmlns:a14="http://schemas.microsoft.com/office/drawing/2010/main"/>
              </a:ext>
            </a:extLst>
          </a:blip>
          <a:srcRect l="-3" r="43761"/>
          <a:stretch/>
        </p:blipFill>
        <p:spPr>
          <a:xfrm flipH="1">
            <a:off x="5441314" y="2"/>
            <a:ext cx="6993383" cy="6994521"/>
          </a:xfrm>
          <a:prstGeom prst="rect">
            <a:avLst/>
          </a:prstGeom>
        </p:spPr>
      </p:pic>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j-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grpSp>
        <p:nvGrpSpPr>
          <p:cNvPr id="7" name="Group 6"/>
          <p:cNvGrpSpPr>
            <a:grpSpLocks noChangeAspect="1"/>
          </p:cNvGrpSpPr>
          <p:nvPr userDrawn="1"/>
        </p:nvGrpSpPr>
        <p:grpSpPr bwMode="black">
          <a:xfrm>
            <a:off x="468308" y="479425"/>
            <a:ext cx="1448129" cy="310896"/>
            <a:chOff x="457200" y="1643393"/>
            <a:chExt cx="4492753" cy="964540"/>
          </a:xfrm>
        </p:grpSpPr>
        <p:pic>
          <p:nvPicPr>
            <p:cNvPr id="10" name="Picture 9"/>
            <p:cNvPicPr>
              <a:picLocks noChangeAspect="1"/>
            </p:cNvPicPr>
            <p:nvPr/>
          </p:nvPicPr>
          <p:blipFill>
            <a:blip r:embed="rId3"/>
            <a:stretch>
              <a:fillRect/>
            </a:stretch>
          </p:blipFill>
          <p:spPr bwMode="black">
            <a:xfrm>
              <a:off x="457200" y="1643393"/>
              <a:ext cx="964540" cy="964540"/>
            </a:xfrm>
            <a:prstGeom prst="rect">
              <a:avLst/>
            </a:prstGeom>
          </p:spPr>
        </p:pic>
        <p:sp>
          <p:nvSpPr>
            <p:cNvPr id="11" name="Freeform 12"/>
            <p:cNvSpPr>
              <a:spLocks noEditPoints="1"/>
            </p:cNvSpPr>
            <p:nvPr/>
          </p:nvSpPr>
          <p:spPr bwMode="black">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2750086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74638" y="1212850"/>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a:lvl3pPr>
            <a:lvl4pPr marL="457200" indent="0">
              <a:buNone/>
              <a:defRPr/>
            </a:lvl4pPr>
            <a:lvl5pPr marL="6858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0028017"/>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092881"/>
          </a:xfrm>
        </p:spPr>
        <p:txBody>
          <a:bodyPr>
            <a:spAutoFit/>
          </a:bodyPr>
          <a:lstStyle>
            <a:lvl1pPr>
              <a:defRPr sz="40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172694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1914370"/>
          </a:xfrm>
        </p:spPr>
        <p:txBody>
          <a:bodyPr wrap="square">
            <a:spAutoFit/>
          </a:bodyPr>
          <a:lstStyle>
            <a:lvl1pPr marL="0" indent="0">
              <a:spcBef>
                <a:spcPts val="1224"/>
              </a:spcBef>
              <a:buClr>
                <a:schemeClr val="tx1"/>
              </a:buClr>
              <a:buFont typeface="Wingdings" pitchFamily="2" charset="2"/>
              <a:buNone/>
              <a:defRPr sz="3200"/>
            </a:lvl1pPr>
            <a:lvl2pPr marL="0" indent="0">
              <a:buNone/>
              <a:defRPr sz="2000"/>
            </a:lvl2pPr>
            <a:lvl3pPr marL="231775" indent="0">
              <a:buNone/>
              <a:tabLst/>
              <a:defRPr sz="2000"/>
            </a:lvl3pPr>
            <a:lvl4pPr marL="460375" indent="0">
              <a:buNone/>
              <a:defRPr/>
            </a:lvl4pPr>
            <a:lvl5pPr marL="685800"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926543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338" indent="-287338">
              <a:spcBef>
                <a:spcPts val="1224"/>
              </a:spcBef>
              <a:buClr>
                <a:schemeClr val="tx1"/>
              </a:buClr>
              <a:buFont typeface="Arial" pitchFamily="34" charset="0"/>
              <a:buChar char="•"/>
              <a:defRPr sz="3200"/>
            </a:lvl1pPr>
            <a:lvl2pPr marL="531166" indent="-233195">
              <a:defRPr sz="2400"/>
            </a:lvl2pPr>
            <a:lvl3pPr marL="699585" indent="-168419">
              <a:tabLst/>
              <a:defRPr sz="2000"/>
            </a:lvl3pPr>
            <a:lvl4pPr marL="880958" indent="-181374">
              <a:defRPr/>
            </a:lvl4pPr>
            <a:lvl5pPr marL="1049377" indent="-168419">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81898926"/>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8915499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738260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279886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40" y="1212851"/>
            <a:ext cx="11887198"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1819504508"/>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 id="2147483753" r:id="rId17"/>
    <p:sldLayoutId id="214748375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18" Type="http://schemas.openxmlformats.org/officeDocument/2006/relationships/image" Target="../media/image7.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svg"/><Relationship Id="rId14" Type="http://schemas.openxmlformats.org/officeDocument/2006/relationships/image" Target="../media/image2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C779737-10C4-423D-AD45-57D32A07F306}"/>
              </a:ext>
            </a:extLst>
          </p:cNvPr>
          <p:cNvSpPr/>
          <p:nvPr/>
        </p:nvSpPr>
        <p:spPr bwMode="auto">
          <a:xfrm>
            <a:off x="6401049" y="-1"/>
            <a:ext cx="6035040" cy="6994525"/>
          </a:xfrm>
          <a:prstGeom prst="rect">
            <a:avLst/>
          </a:prstGeom>
          <a:solidFill>
            <a:schemeClr val="accent1">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39" fontAlgn="base">
              <a:spcBef>
                <a:spcPct val="0"/>
              </a:spcBef>
              <a:spcAft>
                <a:spcPct val="0"/>
              </a:spcAft>
            </a:pPr>
            <a:endParaRPr lang="en-US" sz="1800" kern="0">
              <a:gradFill>
                <a:gsLst>
                  <a:gs pos="75325">
                    <a:srgbClr val="353535"/>
                  </a:gs>
                  <a:gs pos="59000">
                    <a:srgbClr val="353535"/>
                  </a:gs>
                </a:gsLst>
                <a:lin ang="5400000" scaled="0"/>
              </a:gradFill>
              <a:latin typeface="Segoe UI Semilight"/>
              <a:ea typeface="Segoe UI" pitchFamily="34" charset="0"/>
              <a:cs typeface="Segoe UI" pitchFamily="34" charset="0"/>
            </a:endParaRPr>
          </a:p>
        </p:txBody>
      </p:sp>
      <p:sp>
        <p:nvSpPr>
          <p:cNvPr id="2" name="Title 1"/>
          <p:cNvSpPr>
            <a:spLocks noGrp="1"/>
          </p:cNvSpPr>
          <p:nvPr>
            <p:ph type="title"/>
          </p:nvPr>
        </p:nvSpPr>
        <p:spPr>
          <a:xfrm>
            <a:off x="274702" y="2125678"/>
            <a:ext cx="5486336" cy="1828786"/>
          </a:xfrm>
        </p:spPr>
        <p:txBody>
          <a:bodyPr/>
          <a:lstStyle/>
          <a:p>
            <a:r>
              <a:rPr lang="en-US"/>
              <a:t>Azure </a:t>
            </a:r>
            <a:br>
              <a:rPr lang="en-US"/>
            </a:br>
            <a:r>
              <a:rPr lang="en-US"/>
              <a:t>Event Grid</a:t>
            </a:r>
          </a:p>
        </p:txBody>
      </p:sp>
      <p:sp>
        <p:nvSpPr>
          <p:cNvPr id="3" name="Subtitle 2"/>
          <p:cNvSpPr>
            <a:spLocks noGrp="1"/>
          </p:cNvSpPr>
          <p:nvPr>
            <p:ph type="body" sz="quarter" idx="12"/>
          </p:nvPr>
        </p:nvSpPr>
        <p:spPr>
          <a:xfrm>
            <a:off x="274702" y="3955786"/>
            <a:ext cx="5486336" cy="1828007"/>
          </a:xfrm>
        </p:spPr>
        <p:txBody>
          <a:bodyPr/>
          <a:lstStyle/>
          <a:p>
            <a:r>
              <a:rPr lang="en-US"/>
              <a:t>Event-based </a:t>
            </a:r>
            <a:br>
              <a:rPr lang="en-US"/>
            </a:br>
            <a:r>
              <a:rPr lang="en-US"/>
              <a:t>computing in Azure</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9161" y="2387853"/>
            <a:ext cx="2218816" cy="2218816"/>
          </a:xfrm>
          <a:prstGeom prst="rect">
            <a:avLst/>
          </a:prstGeom>
        </p:spPr>
      </p:pic>
    </p:spTree>
    <p:extLst>
      <p:ext uri="{BB962C8B-B14F-4D97-AF65-F5344CB8AC3E}">
        <p14:creationId xmlns:p14="http://schemas.microsoft.com/office/powerpoint/2010/main" val="992585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913F7492-4BCC-405E-B0EF-037C6CF75833}"/>
              </a:ext>
            </a:extLst>
          </p:cNvPr>
          <p:cNvGrpSpPr/>
          <p:nvPr/>
        </p:nvGrpSpPr>
        <p:grpSpPr>
          <a:xfrm>
            <a:off x="4098647" y="1574717"/>
            <a:ext cx="4147145" cy="4937755"/>
            <a:chOff x="6309631" y="1577039"/>
            <a:chExt cx="4147145" cy="4937755"/>
          </a:xfrm>
        </p:grpSpPr>
        <p:sp>
          <p:nvSpPr>
            <p:cNvPr id="69" name="Rectangle 68"/>
            <p:cNvSpPr/>
            <p:nvPr/>
          </p:nvSpPr>
          <p:spPr bwMode="auto">
            <a:xfrm>
              <a:off x="6341976" y="1577039"/>
              <a:ext cx="411480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0" name="Rectangle 69"/>
            <p:cNvSpPr/>
            <p:nvPr/>
          </p:nvSpPr>
          <p:spPr bwMode="auto">
            <a:xfrm>
              <a:off x="6341976" y="2399994"/>
              <a:ext cx="411480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90" name="TextBox 89"/>
            <p:cNvSpPr txBox="1"/>
            <p:nvPr/>
          </p:nvSpPr>
          <p:spPr>
            <a:xfrm>
              <a:off x="6309676" y="1748458"/>
              <a:ext cx="3885847" cy="480131"/>
            </a:xfrm>
            <a:prstGeom prst="rect">
              <a:avLst/>
            </a:prstGeom>
            <a:noFill/>
          </p:spPr>
          <p:txBody>
            <a:bodyPr wrap="square" lIns="182880" rtlCol="0">
              <a:spAutoFit/>
            </a:bodyPr>
            <a:lstStyle/>
            <a:p>
              <a:pPr>
                <a:lnSpc>
                  <a:spcPct val="90000"/>
                </a:lnSpc>
              </a:pPr>
              <a:r>
                <a:rPr lang="en-US" sz="28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Subscribers</a:t>
              </a:r>
            </a:p>
          </p:txBody>
        </p:sp>
        <p:sp>
          <p:nvSpPr>
            <p:cNvPr id="87" name="Content Placeholder 2">
              <a:extLst>
                <a:ext uri="{FF2B5EF4-FFF2-40B4-BE49-F238E27FC236}">
                  <a16:creationId xmlns:a16="http://schemas.microsoft.com/office/drawing/2014/main" id="{0CE9881E-56DF-4785-8811-AF6CC54D3031}"/>
                </a:ext>
              </a:extLst>
            </p:cNvPr>
            <p:cNvSpPr txBox="1">
              <a:spLocks/>
            </p:cNvSpPr>
            <p:nvPr/>
          </p:nvSpPr>
          <p:spPr>
            <a:xfrm>
              <a:off x="6858271" y="2973011"/>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Functions</a:t>
              </a:r>
            </a:p>
          </p:txBody>
        </p:sp>
        <p:sp>
          <p:nvSpPr>
            <p:cNvPr id="88" name="TextBox 87">
              <a:extLst>
                <a:ext uri="{FF2B5EF4-FFF2-40B4-BE49-F238E27FC236}">
                  <a16:creationId xmlns:a16="http://schemas.microsoft.com/office/drawing/2014/main" id="{ABD6A0F6-0C5F-4EF2-967F-0B5B195E40AD}"/>
                </a:ext>
              </a:extLst>
            </p:cNvPr>
            <p:cNvSpPr txBox="1"/>
            <p:nvPr/>
          </p:nvSpPr>
          <p:spPr>
            <a:xfrm>
              <a:off x="6309631" y="2399994"/>
              <a:ext cx="2875527" cy="544765"/>
            </a:xfrm>
            <a:prstGeom prst="rect">
              <a:avLst/>
            </a:prstGeom>
            <a:noFill/>
          </p:spPr>
          <p:txBody>
            <a:bodyPr wrap="square" lIns="182880" tIns="146304" rIns="182880" bIns="146304" rtlCol="0">
              <a:spAutoFit/>
            </a:bodyPr>
            <a:lstStyle/>
            <a:p>
              <a:pPr defTabSz="932406">
                <a:lnSpc>
                  <a:spcPct val="90000"/>
                </a:lnSpc>
                <a:spcAft>
                  <a:spcPts val="1800"/>
                </a:spcAft>
                <a:buSzPct val="90000"/>
                <a:defRPr/>
              </a:pPr>
              <a:r>
                <a:rPr lang="en-US" sz="1800"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Immediately available</a:t>
              </a:r>
            </a:p>
          </p:txBody>
        </p:sp>
        <p:sp>
          <p:nvSpPr>
            <p:cNvPr id="89" name="check 3">
              <a:extLst>
                <a:ext uri="{FF2B5EF4-FFF2-40B4-BE49-F238E27FC236}">
                  <a16:creationId xmlns:a16="http://schemas.microsoft.com/office/drawing/2014/main" id="{14446C8F-6B03-4EB9-B37B-9DD809D92966}"/>
                </a:ext>
              </a:extLst>
            </p:cNvPr>
            <p:cNvSpPr>
              <a:spLocks noChangeAspect="1" noEditPoints="1"/>
            </p:cNvSpPr>
            <p:nvPr/>
          </p:nvSpPr>
          <p:spPr bwMode="auto">
            <a:xfrm>
              <a:off x="6492554" y="2984305"/>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8" name="Content Placeholder 2">
              <a:extLst>
                <a:ext uri="{FF2B5EF4-FFF2-40B4-BE49-F238E27FC236}">
                  <a16:creationId xmlns:a16="http://schemas.microsoft.com/office/drawing/2014/main" id="{E823F353-B4D7-4057-95F2-9F70B2DE6B1D}"/>
                </a:ext>
              </a:extLst>
            </p:cNvPr>
            <p:cNvSpPr txBox="1">
              <a:spLocks/>
            </p:cNvSpPr>
            <p:nvPr/>
          </p:nvSpPr>
          <p:spPr>
            <a:xfrm>
              <a:off x="6858271" y="341924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Logic Apps</a:t>
              </a:r>
            </a:p>
          </p:txBody>
        </p:sp>
        <p:sp>
          <p:nvSpPr>
            <p:cNvPr id="99" name="Content Placeholder 2">
              <a:extLst>
                <a:ext uri="{FF2B5EF4-FFF2-40B4-BE49-F238E27FC236}">
                  <a16:creationId xmlns:a16="http://schemas.microsoft.com/office/drawing/2014/main" id="{E1FC3708-F4C3-4B6F-9AF0-DDCD8CF15255}"/>
                </a:ext>
              </a:extLst>
            </p:cNvPr>
            <p:cNvSpPr txBox="1">
              <a:spLocks/>
            </p:cNvSpPr>
            <p:nvPr/>
          </p:nvSpPr>
          <p:spPr>
            <a:xfrm>
              <a:off x="6858271" y="38654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Automation</a:t>
              </a:r>
            </a:p>
          </p:txBody>
        </p:sp>
        <p:sp>
          <p:nvSpPr>
            <p:cNvPr id="100" name="Content Placeholder 2">
              <a:extLst>
                <a:ext uri="{FF2B5EF4-FFF2-40B4-BE49-F238E27FC236}">
                  <a16:creationId xmlns:a16="http://schemas.microsoft.com/office/drawing/2014/main" id="{C85B58A5-C1A6-46C1-BBD2-0C96A33225D5}"/>
                </a:ext>
              </a:extLst>
            </p:cNvPr>
            <p:cNvSpPr txBox="1">
              <a:spLocks/>
            </p:cNvSpPr>
            <p:nvPr/>
          </p:nvSpPr>
          <p:spPr>
            <a:xfrm>
              <a:off x="6858271" y="4311722"/>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WebHooks</a:t>
              </a:r>
            </a:p>
          </p:txBody>
        </p:sp>
        <p:sp>
          <p:nvSpPr>
            <p:cNvPr id="101" name="check 3">
              <a:extLst>
                <a:ext uri="{FF2B5EF4-FFF2-40B4-BE49-F238E27FC236}">
                  <a16:creationId xmlns:a16="http://schemas.microsoft.com/office/drawing/2014/main" id="{9318854B-8974-4C32-A90E-D22AB0D360FA}"/>
                </a:ext>
              </a:extLst>
            </p:cNvPr>
            <p:cNvSpPr>
              <a:spLocks noChangeAspect="1" noEditPoints="1"/>
            </p:cNvSpPr>
            <p:nvPr/>
          </p:nvSpPr>
          <p:spPr bwMode="auto">
            <a:xfrm>
              <a:off x="6492554" y="343054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check 3">
              <a:extLst>
                <a:ext uri="{FF2B5EF4-FFF2-40B4-BE49-F238E27FC236}">
                  <a16:creationId xmlns:a16="http://schemas.microsoft.com/office/drawing/2014/main" id="{39D7B5FE-45F8-4E6B-9E52-F30B0F97B4DA}"/>
                </a:ext>
              </a:extLst>
            </p:cNvPr>
            <p:cNvSpPr>
              <a:spLocks noChangeAspect="1" noEditPoints="1"/>
            </p:cNvSpPr>
            <p:nvPr/>
          </p:nvSpPr>
          <p:spPr bwMode="auto">
            <a:xfrm>
              <a:off x="6492554" y="38767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check 3">
              <a:extLst>
                <a:ext uri="{FF2B5EF4-FFF2-40B4-BE49-F238E27FC236}">
                  <a16:creationId xmlns:a16="http://schemas.microsoft.com/office/drawing/2014/main" id="{A4D6988B-738F-465E-9B04-4582DFFA47BF}"/>
                </a:ext>
              </a:extLst>
            </p:cNvPr>
            <p:cNvSpPr>
              <a:spLocks noChangeAspect="1" noEditPoints="1"/>
            </p:cNvSpPr>
            <p:nvPr/>
          </p:nvSpPr>
          <p:spPr bwMode="auto">
            <a:xfrm>
              <a:off x="6492554" y="4323016"/>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B15B7643-14EE-46EC-86F7-9054AEC4BE34}"/>
              </a:ext>
            </a:extLst>
          </p:cNvPr>
          <p:cNvSpPr>
            <a:spLocks noGrp="1"/>
          </p:cNvSpPr>
          <p:nvPr>
            <p:ph type="title"/>
          </p:nvPr>
        </p:nvSpPr>
        <p:spPr>
          <a:xfrm>
            <a:off x="274639" y="295274"/>
            <a:ext cx="11889564" cy="917575"/>
          </a:xfrm>
        </p:spPr>
        <p:txBody>
          <a:bodyPr/>
          <a:lstStyle/>
          <a:p>
            <a:pPr>
              <a:defRPr/>
            </a:pPr>
            <a:r>
              <a:rPr lang="en-US" dirty="0"/>
              <a:t>Benefit from broad coverage</a:t>
            </a:r>
          </a:p>
        </p:txBody>
      </p:sp>
      <p:sp>
        <p:nvSpPr>
          <p:cNvPr id="36" name="Content Placeholder 2">
            <a:extLst>
              <a:ext uri="{FF2B5EF4-FFF2-40B4-BE49-F238E27FC236}">
                <a16:creationId xmlns:a16="http://schemas.microsoft.com/office/drawing/2014/main" id="{7D14B13D-EADE-463B-ADDA-971486089F9E}"/>
              </a:ext>
            </a:extLst>
          </p:cNvPr>
          <p:cNvSpPr txBox="1">
            <a:spLocks/>
          </p:cNvSpPr>
          <p:nvPr/>
        </p:nvSpPr>
        <p:spPr>
          <a:xfrm>
            <a:off x="4639097" y="4758516"/>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Event Hubs</a:t>
            </a:r>
          </a:p>
        </p:txBody>
      </p:sp>
      <p:sp>
        <p:nvSpPr>
          <p:cNvPr id="37" name="check 3">
            <a:extLst>
              <a:ext uri="{FF2B5EF4-FFF2-40B4-BE49-F238E27FC236}">
                <a16:creationId xmlns:a16="http://schemas.microsoft.com/office/drawing/2014/main" id="{20C5A133-936C-4D9A-8F5A-DD75875EECB1}"/>
              </a:ext>
            </a:extLst>
          </p:cNvPr>
          <p:cNvSpPr>
            <a:spLocks noChangeAspect="1" noEditPoints="1"/>
          </p:cNvSpPr>
          <p:nvPr/>
        </p:nvSpPr>
        <p:spPr bwMode="auto">
          <a:xfrm>
            <a:off x="4273380" y="4769810"/>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1" name="Group 10">
            <a:extLst>
              <a:ext uri="{FF2B5EF4-FFF2-40B4-BE49-F238E27FC236}">
                <a16:creationId xmlns:a16="http://schemas.microsoft.com/office/drawing/2014/main" id="{9C9A3DFE-1011-4FE2-B3B3-F5C915209207}"/>
              </a:ext>
            </a:extLst>
          </p:cNvPr>
          <p:cNvGrpSpPr/>
          <p:nvPr/>
        </p:nvGrpSpPr>
        <p:grpSpPr>
          <a:xfrm>
            <a:off x="12199" y="1577043"/>
            <a:ext cx="4114800" cy="4937751"/>
            <a:chOff x="2103437" y="1577043"/>
            <a:chExt cx="4114800" cy="4937751"/>
          </a:xfrm>
        </p:grpSpPr>
        <p:grpSp>
          <p:nvGrpSpPr>
            <p:cNvPr id="7" name="Group 6">
              <a:extLst>
                <a:ext uri="{FF2B5EF4-FFF2-40B4-BE49-F238E27FC236}">
                  <a16:creationId xmlns:a16="http://schemas.microsoft.com/office/drawing/2014/main" id="{7340D338-5A07-486E-BA81-407C590306E1}"/>
                </a:ext>
              </a:extLst>
            </p:cNvPr>
            <p:cNvGrpSpPr/>
            <p:nvPr/>
          </p:nvGrpSpPr>
          <p:grpSpPr>
            <a:xfrm>
              <a:off x="2103437" y="1577043"/>
              <a:ext cx="4114800" cy="4937751"/>
              <a:chOff x="2011998" y="1577043"/>
              <a:chExt cx="4114800" cy="4937751"/>
            </a:xfrm>
          </p:grpSpPr>
          <p:sp>
            <p:nvSpPr>
              <p:cNvPr id="42" name="Rectangle 41"/>
              <p:cNvSpPr/>
              <p:nvPr/>
            </p:nvSpPr>
            <p:spPr bwMode="auto">
              <a:xfrm>
                <a:off x="2011998" y="1577043"/>
                <a:ext cx="406908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4" name="Rectangle 43"/>
              <p:cNvSpPr/>
              <p:nvPr/>
            </p:nvSpPr>
            <p:spPr bwMode="auto">
              <a:xfrm>
                <a:off x="2011998" y="2399994"/>
                <a:ext cx="406908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45" name="Content Placeholder 2"/>
              <p:cNvSpPr txBox="1">
                <a:spLocks/>
              </p:cNvSpPr>
              <p:nvPr/>
            </p:nvSpPr>
            <p:spPr>
              <a:xfrm>
                <a:off x="2560638" y="2973011"/>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Blob Storage</a:t>
                </a:r>
              </a:p>
            </p:txBody>
          </p:sp>
          <p:sp>
            <p:nvSpPr>
              <p:cNvPr id="68" name="TextBox 67"/>
              <p:cNvSpPr txBox="1"/>
              <p:nvPr/>
            </p:nvSpPr>
            <p:spPr>
              <a:xfrm>
                <a:off x="2012043" y="1748458"/>
                <a:ext cx="3885847" cy="480131"/>
              </a:xfrm>
              <a:prstGeom prst="rect">
                <a:avLst/>
              </a:prstGeom>
              <a:noFill/>
            </p:spPr>
            <p:txBody>
              <a:bodyPr wrap="square" lIns="182880" rtlCol="0">
                <a:spAutoFit/>
              </a:bodyPr>
              <a:lstStyle/>
              <a:p>
                <a:pPr>
                  <a:lnSpc>
                    <a:spcPct val="90000"/>
                  </a:lnSpc>
                </a:pPr>
                <a:r>
                  <a:rPr lang="en-US" sz="28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Publishers</a:t>
                </a:r>
              </a:p>
            </p:txBody>
          </p:sp>
          <p:sp>
            <p:nvSpPr>
              <p:cNvPr id="4" name="TextBox 3"/>
              <p:cNvSpPr txBox="1"/>
              <p:nvPr/>
            </p:nvSpPr>
            <p:spPr>
              <a:xfrm>
                <a:off x="2011998" y="2399994"/>
                <a:ext cx="2875527" cy="544765"/>
              </a:xfrm>
              <a:prstGeom prst="rect">
                <a:avLst/>
              </a:prstGeom>
              <a:noFill/>
            </p:spPr>
            <p:txBody>
              <a:bodyPr wrap="square" lIns="182880" tIns="146304" rIns="182880" bIns="146304" rtlCol="0">
                <a:spAutoFit/>
              </a:bodyPr>
              <a:lstStyle/>
              <a:p>
                <a:pPr defTabSz="932406">
                  <a:lnSpc>
                    <a:spcPct val="90000"/>
                  </a:lnSpc>
                  <a:spcAft>
                    <a:spcPts val="1800"/>
                  </a:spcAft>
                  <a:buSzPct val="90000"/>
                  <a:defRPr/>
                </a:pPr>
                <a:r>
                  <a:rPr lang="en-US" sz="180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Immediately available</a:t>
                </a:r>
              </a:p>
            </p:txBody>
          </p:sp>
          <p:sp>
            <p:nvSpPr>
              <p:cNvPr id="51" name="check 3">
                <a:extLst>
                  <a:ext uri="{FF2B5EF4-FFF2-40B4-BE49-F238E27FC236}">
                    <a16:creationId xmlns:a16="http://schemas.microsoft.com/office/drawing/2014/main" id="{CA3C7784-95DD-4E12-8AD4-6B983CAC5E2A}"/>
                  </a:ext>
                </a:extLst>
              </p:cNvPr>
              <p:cNvSpPr>
                <a:spLocks noChangeAspect="1" noEditPoints="1"/>
              </p:cNvSpPr>
              <p:nvPr/>
            </p:nvSpPr>
            <p:spPr bwMode="auto">
              <a:xfrm>
                <a:off x="2194921" y="2984305"/>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2" name="Content Placeholder 2">
                <a:extLst>
                  <a:ext uri="{FF2B5EF4-FFF2-40B4-BE49-F238E27FC236}">
                    <a16:creationId xmlns:a16="http://schemas.microsoft.com/office/drawing/2014/main" id="{AEF0731C-D950-4632-9D53-257566EE7BBB}"/>
                  </a:ext>
                </a:extLst>
              </p:cNvPr>
              <p:cNvSpPr txBox="1">
                <a:spLocks/>
              </p:cNvSpPr>
              <p:nvPr/>
            </p:nvSpPr>
            <p:spPr>
              <a:xfrm>
                <a:off x="2560638" y="475795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Custom Events</a:t>
                </a:r>
              </a:p>
            </p:txBody>
          </p:sp>
          <p:sp>
            <p:nvSpPr>
              <p:cNvPr id="53" name="Content Placeholder 2">
                <a:extLst>
                  <a:ext uri="{FF2B5EF4-FFF2-40B4-BE49-F238E27FC236}">
                    <a16:creationId xmlns:a16="http://schemas.microsoft.com/office/drawing/2014/main" id="{37378FBF-67FF-487F-A5DB-12FBDD00A981}"/>
                  </a:ext>
                </a:extLst>
              </p:cNvPr>
              <p:cNvSpPr txBox="1">
                <a:spLocks/>
              </p:cNvSpPr>
              <p:nvPr/>
            </p:nvSpPr>
            <p:spPr>
              <a:xfrm>
                <a:off x="2560638" y="341924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Resource Groups</a:t>
                </a:r>
              </a:p>
            </p:txBody>
          </p:sp>
          <p:sp>
            <p:nvSpPr>
              <p:cNvPr id="64" name="Content Placeholder 2">
                <a:extLst>
                  <a:ext uri="{FF2B5EF4-FFF2-40B4-BE49-F238E27FC236}">
                    <a16:creationId xmlns:a16="http://schemas.microsoft.com/office/drawing/2014/main" id="{9DD162CF-3AA9-4D35-B7E5-E81D55F510D4}"/>
                  </a:ext>
                </a:extLst>
              </p:cNvPr>
              <p:cNvSpPr txBox="1">
                <a:spLocks/>
              </p:cNvSpPr>
              <p:nvPr/>
            </p:nvSpPr>
            <p:spPr>
              <a:xfrm>
                <a:off x="2560638" y="38654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Azure Subscriptions</a:t>
                </a:r>
              </a:p>
            </p:txBody>
          </p:sp>
          <p:sp>
            <p:nvSpPr>
              <p:cNvPr id="65" name="Content Placeholder 2">
                <a:extLst>
                  <a:ext uri="{FF2B5EF4-FFF2-40B4-BE49-F238E27FC236}">
                    <a16:creationId xmlns:a16="http://schemas.microsoft.com/office/drawing/2014/main" id="{9F654541-B7C4-4846-9ED7-690728BD14CD}"/>
                  </a:ext>
                </a:extLst>
              </p:cNvPr>
              <p:cNvSpPr txBox="1">
                <a:spLocks/>
              </p:cNvSpPr>
              <p:nvPr/>
            </p:nvSpPr>
            <p:spPr>
              <a:xfrm>
                <a:off x="2560638" y="4311722"/>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Event Hubs</a:t>
                </a:r>
              </a:p>
            </p:txBody>
          </p:sp>
          <p:sp>
            <p:nvSpPr>
              <p:cNvPr id="66" name="check 3">
                <a:extLst>
                  <a:ext uri="{FF2B5EF4-FFF2-40B4-BE49-F238E27FC236}">
                    <a16:creationId xmlns:a16="http://schemas.microsoft.com/office/drawing/2014/main" id="{88C74CF7-A201-4038-839D-6A179995913F}"/>
                  </a:ext>
                </a:extLst>
              </p:cNvPr>
              <p:cNvSpPr>
                <a:spLocks noChangeAspect="1" noEditPoints="1"/>
              </p:cNvSpPr>
              <p:nvPr/>
            </p:nvSpPr>
            <p:spPr bwMode="auto">
              <a:xfrm>
                <a:off x="2194921" y="343054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7" name="check 3">
                <a:extLst>
                  <a:ext uri="{FF2B5EF4-FFF2-40B4-BE49-F238E27FC236}">
                    <a16:creationId xmlns:a16="http://schemas.microsoft.com/office/drawing/2014/main" id="{31D63910-A0F7-4646-A3E5-38624751E655}"/>
                  </a:ext>
                </a:extLst>
              </p:cNvPr>
              <p:cNvSpPr>
                <a:spLocks noChangeAspect="1" noEditPoints="1"/>
              </p:cNvSpPr>
              <p:nvPr/>
            </p:nvSpPr>
            <p:spPr bwMode="auto">
              <a:xfrm>
                <a:off x="2194921" y="38767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4" name="check 3">
                <a:extLst>
                  <a:ext uri="{FF2B5EF4-FFF2-40B4-BE49-F238E27FC236}">
                    <a16:creationId xmlns:a16="http://schemas.microsoft.com/office/drawing/2014/main" id="{9823104B-476A-4981-885D-A412C731BD15}"/>
                  </a:ext>
                </a:extLst>
              </p:cNvPr>
              <p:cNvSpPr>
                <a:spLocks noChangeAspect="1" noEditPoints="1"/>
              </p:cNvSpPr>
              <p:nvPr/>
            </p:nvSpPr>
            <p:spPr bwMode="auto">
              <a:xfrm>
                <a:off x="2194921" y="4323016"/>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5" name="check 3">
                <a:extLst>
                  <a:ext uri="{FF2B5EF4-FFF2-40B4-BE49-F238E27FC236}">
                    <a16:creationId xmlns:a16="http://schemas.microsoft.com/office/drawing/2014/main" id="{DB4330B8-F50E-4ED1-947F-CC8E27B871E4}"/>
                  </a:ext>
                </a:extLst>
              </p:cNvPr>
              <p:cNvSpPr>
                <a:spLocks noChangeAspect="1" noEditPoints="1"/>
              </p:cNvSpPr>
              <p:nvPr/>
            </p:nvSpPr>
            <p:spPr bwMode="auto">
              <a:xfrm>
                <a:off x="2194921" y="476925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38" name="Content Placeholder 2">
              <a:extLst>
                <a:ext uri="{FF2B5EF4-FFF2-40B4-BE49-F238E27FC236}">
                  <a16:creationId xmlns:a16="http://schemas.microsoft.com/office/drawing/2014/main" id="{4562EC4D-140B-4CE1-B5CE-9804BFCE38CE}"/>
                </a:ext>
              </a:extLst>
            </p:cNvPr>
            <p:cNvSpPr txBox="1">
              <a:spLocks/>
            </p:cNvSpPr>
            <p:nvPr/>
          </p:nvSpPr>
          <p:spPr>
            <a:xfrm>
              <a:off x="2652077" y="5198685"/>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IoT Hub</a:t>
              </a:r>
            </a:p>
          </p:txBody>
        </p:sp>
        <p:sp>
          <p:nvSpPr>
            <p:cNvPr id="39" name="check 3">
              <a:extLst>
                <a:ext uri="{FF2B5EF4-FFF2-40B4-BE49-F238E27FC236}">
                  <a16:creationId xmlns:a16="http://schemas.microsoft.com/office/drawing/2014/main" id="{673B4217-F65F-4403-B18D-EB1F8D781CD3}"/>
                </a:ext>
              </a:extLst>
            </p:cNvPr>
            <p:cNvSpPr>
              <a:spLocks noChangeAspect="1" noEditPoints="1"/>
            </p:cNvSpPr>
            <p:nvPr/>
          </p:nvSpPr>
          <p:spPr bwMode="auto">
            <a:xfrm>
              <a:off x="2286360" y="5209979"/>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40" name="Content Placeholder 2">
              <a:extLst>
                <a:ext uri="{FF2B5EF4-FFF2-40B4-BE49-F238E27FC236}">
                  <a16:creationId xmlns:a16="http://schemas.microsoft.com/office/drawing/2014/main" id="{161FF6CF-104B-48E0-A13B-D132A5D3C8CF}"/>
                </a:ext>
              </a:extLst>
            </p:cNvPr>
            <p:cNvSpPr txBox="1">
              <a:spLocks/>
            </p:cNvSpPr>
            <p:nvPr/>
          </p:nvSpPr>
          <p:spPr>
            <a:xfrm>
              <a:off x="2652077" y="5639010"/>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General Purpose Storage v2</a:t>
              </a:r>
            </a:p>
          </p:txBody>
        </p:sp>
        <p:sp>
          <p:nvSpPr>
            <p:cNvPr id="41" name="check 3">
              <a:extLst>
                <a:ext uri="{FF2B5EF4-FFF2-40B4-BE49-F238E27FC236}">
                  <a16:creationId xmlns:a16="http://schemas.microsoft.com/office/drawing/2014/main" id="{E700C993-F410-4B21-ADBC-A7B104BCE844}"/>
                </a:ext>
              </a:extLst>
            </p:cNvPr>
            <p:cNvSpPr>
              <a:spLocks noChangeAspect="1" noEditPoints="1"/>
            </p:cNvSpPr>
            <p:nvPr/>
          </p:nvSpPr>
          <p:spPr bwMode="auto">
            <a:xfrm>
              <a:off x="2286360" y="5650304"/>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3" name="Content Placeholder 2">
              <a:extLst>
                <a:ext uri="{FF2B5EF4-FFF2-40B4-BE49-F238E27FC236}">
                  <a16:creationId xmlns:a16="http://schemas.microsoft.com/office/drawing/2014/main" id="{ECBE1112-52FD-4A06-AEED-2D2F211943BF}"/>
                </a:ext>
              </a:extLst>
            </p:cNvPr>
            <p:cNvSpPr txBox="1">
              <a:spLocks/>
            </p:cNvSpPr>
            <p:nvPr/>
          </p:nvSpPr>
          <p:spPr>
            <a:xfrm>
              <a:off x="2652077" y="6080988"/>
              <a:ext cx="3566160" cy="249299"/>
            </a:xfrm>
            <a:prstGeom prst="rect">
              <a:avLst/>
            </a:prstGeom>
          </p:spPr>
          <p:txBody>
            <a:bodyPr vert="horz" wrap="square" lIns="0" tIns="0" rIns="0" bIns="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406">
                <a:spcBef>
                  <a:spcPts val="0"/>
                </a:spcBef>
                <a:spcAft>
                  <a:spcPts val="1800"/>
                </a:spcAft>
                <a:buNone/>
                <a:defRPr/>
              </a:pPr>
              <a:r>
                <a:rPr lang="en-US" sz="1800" dirty="0">
                  <a:gradFill>
                    <a:gsLst>
                      <a:gs pos="1250">
                        <a:srgbClr val="353535"/>
                      </a:gs>
                      <a:gs pos="100000">
                        <a:srgbClr val="353535"/>
                      </a:gs>
                    </a:gsLst>
                    <a:lin ang="5400000" scaled="0"/>
                  </a:gradFill>
                  <a:latin typeface="Segoe UI Semilight" panose="020B0402040204020203" pitchFamily="34" charset="0"/>
                  <a:cs typeface="Segoe UI Semilight" panose="020B0402040204020203" pitchFamily="34" charset="0"/>
                </a:rPr>
                <a:t>Service Bus</a:t>
              </a:r>
            </a:p>
          </p:txBody>
        </p:sp>
        <p:sp>
          <p:nvSpPr>
            <p:cNvPr id="46" name="check 3">
              <a:extLst>
                <a:ext uri="{FF2B5EF4-FFF2-40B4-BE49-F238E27FC236}">
                  <a16:creationId xmlns:a16="http://schemas.microsoft.com/office/drawing/2014/main" id="{94DA3EEA-C559-4012-80AF-8F1FCE3854AF}"/>
                </a:ext>
              </a:extLst>
            </p:cNvPr>
            <p:cNvSpPr>
              <a:spLocks noChangeAspect="1" noEditPoints="1"/>
            </p:cNvSpPr>
            <p:nvPr/>
          </p:nvSpPr>
          <p:spPr bwMode="auto">
            <a:xfrm>
              <a:off x="2286360" y="6092282"/>
              <a:ext cx="228034" cy="226711"/>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270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50" name="Group 49">
            <a:extLst>
              <a:ext uri="{FF2B5EF4-FFF2-40B4-BE49-F238E27FC236}">
                <a16:creationId xmlns:a16="http://schemas.microsoft.com/office/drawing/2014/main" id="{0E179378-026C-4876-B8A7-341E81DF02B3}"/>
              </a:ext>
            </a:extLst>
          </p:cNvPr>
          <p:cNvGrpSpPr/>
          <p:nvPr/>
        </p:nvGrpSpPr>
        <p:grpSpPr>
          <a:xfrm>
            <a:off x="8278092" y="1577043"/>
            <a:ext cx="4140696" cy="4935429"/>
            <a:chOff x="6283735" y="1577043"/>
            <a:chExt cx="4140696" cy="4935429"/>
          </a:xfrm>
        </p:grpSpPr>
        <p:sp>
          <p:nvSpPr>
            <p:cNvPr id="54" name="Rectangle 53">
              <a:extLst>
                <a:ext uri="{FF2B5EF4-FFF2-40B4-BE49-F238E27FC236}">
                  <a16:creationId xmlns:a16="http://schemas.microsoft.com/office/drawing/2014/main" id="{EFC0C675-B4E4-4E9C-99A9-B983B9EADCAB}"/>
                </a:ext>
              </a:extLst>
            </p:cNvPr>
            <p:cNvSpPr/>
            <p:nvPr/>
          </p:nvSpPr>
          <p:spPr bwMode="auto">
            <a:xfrm>
              <a:off x="6309631" y="1577043"/>
              <a:ext cx="4114800" cy="82296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5" name="Rectangle 54">
              <a:extLst>
                <a:ext uri="{FF2B5EF4-FFF2-40B4-BE49-F238E27FC236}">
                  <a16:creationId xmlns:a16="http://schemas.microsoft.com/office/drawing/2014/main" id="{B90607E6-4F36-4434-9887-64348C17E62A}"/>
                </a:ext>
              </a:extLst>
            </p:cNvPr>
            <p:cNvSpPr/>
            <p:nvPr/>
          </p:nvSpPr>
          <p:spPr bwMode="auto">
            <a:xfrm>
              <a:off x="6283735" y="2397672"/>
              <a:ext cx="4114800" cy="41148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56" name="TextBox 55">
              <a:extLst>
                <a:ext uri="{FF2B5EF4-FFF2-40B4-BE49-F238E27FC236}">
                  <a16:creationId xmlns:a16="http://schemas.microsoft.com/office/drawing/2014/main" id="{00F2EE04-8537-4B15-8D2E-DBF96D2BEF34}"/>
                </a:ext>
              </a:extLst>
            </p:cNvPr>
            <p:cNvSpPr txBox="1"/>
            <p:nvPr/>
          </p:nvSpPr>
          <p:spPr>
            <a:xfrm>
              <a:off x="6309676" y="1748458"/>
              <a:ext cx="3885847" cy="480131"/>
            </a:xfrm>
            <a:prstGeom prst="rect">
              <a:avLst/>
            </a:prstGeom>
            <a:noFill/>
          </p:spPr>
          <p:txBody>
            <a:bodyPr wrap="square" lIns="182880" rtlCol="0">
              <a:spAutoFit/>
            </a:bodyPr>
            <a:lstStyle/>
            <a:p>
              <a:pPr>
                <a:lnSpc>
                  <a:spcPct val="90000"/>
                </a:lnSpc>
              </a:pPr>
              <a:r>
                <a:rPr lang="en-US" sz="28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Coming Soon </a:t>
              </a:r>
            </a:p>
          </p:txBody>
        </p:sp>
        <p:sp>
          <p:nvSpPr>
            <p:cNvPr id="58" name="TextBox 57">
              <a:extLst>
                <a:ext uri="{FF2B5EF4-FFF2-40B4-BE49-F238E27FC236}">
                  <a16:creationId xmlns:a16="http://schemas.microsoft.com/office/drawing/2014/main" id="{5F2D4EE9-5EE2-4014-B6C8-D1B078D737CC}"/>
                </a:ext>
              </a:extLst>
            </p:cNvPr>
            <p:cNvSpPr txBox="1"/>
            <p:nvPr/>
          </p:nvSpPr>
          <p:spPr>
            <a:xfrm>
              <a:off x="6309631" y="2399994"/>
              <a:ext cx="2875527" cy="544765"/>
            </a:xfrm>
            <a:prstGeom prst="rect">
              <a:avLst/>
            </a:prstGeom>
            <a:noFill/>
          </p:spPr>
          <p:txBody>
            <a:bodyPr wrap="square" lIns="182880" tIns="146304" rIns="182880" bIns="146304" rtlCol="0">
              <a:spAutoFit/>
            </a:bodyPr>
            <a:lstStyle/>
            <a:p>
              <a:pPr defTabSz="932406">
                <a:lnSpc>
                  <a:spcPct val="90000"/>
                </a:lnSpc>
                <a:spcAft>
                  <a:spcPts val="1800"/>
                </a:spcAft>
                <a:buSzPct val="90000"/>
                <a:defRPr/>
              </a:pPr>
              <a:endParaRPr lang="en-US" sz="1800"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endParaRPr>
            </a:p>
          </p:txBody>
        </p:sp>
      </p:grpSp>
      <p:sp>
        <p:nvSpPr>
          <p:cNvPr id="92" name="TextBox 91"/>
          <p:cNvSpPr txBox="1"/>
          <p:nvPr/>
        </p:nvSpPr>
        <p:spPr>
          <a:xfrm>
            <a:off x="8303988" y="2444019"/>
            <a:ext cx="4069035" cy="1552733"/>
          </a:xfrm>
          <a:prstGeom prst="rect">
            <a:avLst/>
          </a:prstGeom>
          <a:noFill/>
        </p:spPr>
        <p:txBody>
          <a:bodyPr wrap="square" lIns="182880" tIns="146304" rIns="182880" bIns="146304" rtlCol="0">
            <a:spAutoFit/>
          </a:bodyPr>
          <a:lstStyle/>
          <a:p>
            <a:pPr defTabSz="932406">
              <a:lnSpc>
                <a:spcPct val="90000"/>
              </a:lnSpc>
              <a:spcBef>
                <a:spcPts val="300"/>
              </a:spcBef>
              <a:buSzPct val="90000"/>
              <a:defRPr/>
            </a:pPr>
            <a:r>
              <a:rPr lang="en-US" sz="1800"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Publishers</a:t>
            </a:r>
          </a:p>
          <a:p>
            <a:pPr defTabSz="932406">
              <a:lnSpc>
                <a:spcPct val="90000"/>
              </a:lnSpc>
              <a:spcBef>
                <a:spcPts val="300"/>
              </a:spcBef>
              <a:buSzPct val="90000"/>
              <a:defRPr/>
            </a:pPr>
            <a:r>
              <a:rPr lang="en-US" sz="1400"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Azure Active Directory, API Management, Service Bus, Azure Data Lake Store, Cosmos DB, Azure Container Registry, Azure Security Center, Azure Media Services, </a:t>
            </a:r>
            <a:r>
              <a:rPr lang="en-US" sz="1400" dirty="0" err="1">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KeyVault</a:t>
            </a:r>
            <a:r>
              <a:rPr lang="en-US" sz="1400"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 Azure Container Instances, Azure Batch, Analytics</a:t>
            </a:r>
          </a:p>
        </p:txBody>
      </p:sp>
      <p:sp>
        <p:nvSpPr>
          <p:cNvPr id="95" name="TextBox 94"/>
          <p:cNvSpPr txBox="1"/>
          <p:nvPr/>
        </p:nvSpPr>
        <p:spPr>
          <a:xfrm>
            <a:off x="8303988" y="4333631"/>
            <a:ext cx="4114800" cy="971035"/>
          </a:xfrm>
          <a:prstGeom prst="rect">
            <a:avLst/>
          </a:prstGeom>
          <a:noFill/>
        </p:spPr>
        <p:txBody>
          <a:bodyPr wrap="square" lIns="182880" tIns="146304" rIns="182880" bIns="146304" rtlCol="0">
            <a:spAutoFit/>
          </a:bodyPr>
          <a:lstStyle/>
          <a:p>
            <a:pPr defTabSz="932406">
              <a:lnSpc>
                <a:spcPct val="90000"/>
              </a:lnSpc>
              <a:spcBef>
                <a:spcPts val="300"/>
              </a:spcBef>
              <a:buSzPct val="90000"/>
              <a:defRPr/>
            </a:pPr>
            <a:r>
              <a:rPr lang="en-US" sz="1800" dirty="0">
                <a:gradFill>
                  <a:gsLst>
                    <a:gs pos="3371">
                      <a:schemeClr val="accent1"/>
                    </a:gs>
                    <a:gs pos="22472">
                      <a:schemeClr val="accent1"/>
                    </a:gs>
                  </a:gsLst>
                  <a:lin ang="5400000" scaled="0"/>
                </a:gradFill>
                <a:latin typeface="Segoe UI Semibold" panose="020B0702040204020203" pitchFamily="34" charset="0"/>
                <a:cs typeface="Segoe UI Semibold" panose="020B0702040204020203" pitchFamily="34" charset="0"/>
              </a:rPr>
              <a:t>Subscribers</a:t>
            </a:r>
          </a:p>
          <a:p>
            <a:pPr defTabSz="932406">
              <a:lnSpc>
                <a:spcPct val="90000"/>
              </a:lnSpc>
              <a:spcBef>
                <a:spcPts val="300"/>
              </a:spcBef>
              <a:buSzPct val="90000"/>
              <a:defRPr/>
            </a:pPr>
            <a:r>
              <a:rPr lang="en-US" sz="1400" dirty="0">
                <a:gradFill>
                  <a:gsLst>
                    <a:gs pos="22472">
                      <a:schemeClr val="tx1"/>
                    </a:gs>
                    <a:gs pos="45000">
                      <a:schemeClr val="tx1"/>
                    </a:gs>
                  </a:gsLst>
                  <a:lin ang="5400000" scaled="0"/>
                </a:gradFill>
                <a:latin typeface="Segoe UI" panose="020B0502040204020203" pitchFamily="34" charset="0"/>
                <a:cs typeface="Segoe UI" panose="020B0502040204020203" pitchFamily="34" charset="0"/>
              </a:rPr>
              <a:t>Service Bus, Azure Data Factory, Storage Queues, Azure Container Instances</a:t>
            </a:r>
          </a:p>
        </p:txBody>
      </p:sp>
    </p:spTree>
    <p:extLst>
      <p:ext uri="{BB962C8B-B14F-4D97-AF65-F5344CB8AC3E}">
        <p14:creationId xmlns:p14="http://schemas.microsoft.com/office/powerpoint/2010/main" val="893960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00"/>
                                  </p:stCondLst>
                                  <p:childTnLst>
                                    <p:animMotion origin="layout" path="M 1.81261E-6 4.64821E-6 L 1.81261E-6 0.03699 " pathEditMode="relative" rAng="0" ptsTypes="AA">
                                      <p:cBhvr>
                                        <p:cTn id="9" dur="600" spd="-100000" fill="hold"/>
                                        <p:tgtEl>
                                          <p:spTgt spid="8"/>
                                        </p:tgtEl>
                                        <p:attrNameLst>
                                          <p:attrName>ppt_x</p:attrName>
                                          <p:attrName>ppt_y</p:attrName>
                                        </p:attrNameLst>
                                      </p:cBhvr>
                                      <p:rCtr x="0" y="1838"/>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fade">
                                      <p:cBhvr>
                                        <p:cTn id="14" dur="500"/>
                                        <p:tgtEl>
                                          <p:spTgt spid="92"/>
                                        </p:tgtEl>
                                      </p:cBhvr>
                                    </p:animEffect>
                                  </p:childTnLst>
                                </p:cTn>
                              </p:par>
                              <p:par>
                                <p:cTn id="15" presetID="42" presetClass="path" presetSubtype="0" decel="100000" fill="hold" grpId="1" nodeType="withEffect">
                                  <p:stCondLst>
                                    <p:cond delay="0"/>
                                  </p:stCondLst>
                                  <p:childTnLst>
                                    <p:animMotion origin="layout" path="M 1.59561E-6 1.60236E-6 L 1.59561E-6 0.03699 " pathEditMode="relative" rAng="0" ptsTypes="AA">
                                      <p:cBhvr>
                                        <p:cTn id="16" dur="600" spd="-100000" fill="hold"/>
                                        <p:tgtEl>
                                          <p:spTgt spid="92"/>
                                        </p:tgtEl>
                                        <p:attrNameLst>
                                          <p:attrName>ppt_x</p:attrName>
                                          <p:attrName>ppt_y</p:attrName>
                                        </p:attrNameLst>
                                      </p:cBhvr>
                                      <p:rCtr x="0" y="1838"/>
                                    </p:animMotion>
                                  </p:childTnLst>
                                </p:cTn>
                              </p:par>
                              <p:par>
                                <p:cTn id="17" presetID="10" presetClass="entr" presetSubtype="0" fill="hold" grpId="0" nodeType="withEffect">
                                  <p:stCondLst>
                                    <p:cond delay="0"/>
                                  </p:stCondLst>
                                  <p:childTnLst>
                                    <p:set>
                                      <p:cBhvr>
                                        <p:cTn id="18" dur="1" fill="hold">
                                          <p:stCondLst>
                                            <p:cond delay="0"/>
                                          </p:stCondLst>
                                        </p:cTn>
                                        <p:tgtEl>
                                          <p:spTgt spid="95"/>
                                        </p:tgtEl>
                                        <p:attrNameLst>
                                          <p:attrName>style.visibility</p:attrName>
                                        </p:attrNameLst>
                                      </p:cBhvr>
                                      <p:to>
                                        <p:strVal val="visible"/>
                                      </p:to>
                                    </p:set>
                                    <p:animEffect transition="in" filter="fade">
                                      <p:cBhvr>
                                        <p:cTn id="19" dur="500"/>
                                        <p:tgtEl>
                                          <p:spTgt spid="95"/>
                                        </p:tgtEl>
                                      </p:cBhvr>
                                    </p:animEffect>
                                  </p:childTnLst>
                                </p:cTn>
                              </p:par>
                              <p:par>
                                <p:cTn id="20" presetID="42" presetClass="path" presetSubtype="0" decel="100000" fill="hold" grpId="1" nodeType="withEffect">
                                  <p:stCondLst>
                                    <p:cond delay="0"/>
                                  </p:stCondLst>
                                  <p:childTnLst>
                                    <p:animMotion origin="layout" path="M -3.13505E-6 -3.7222E-7 L -3.13505E-6 0.037 " pathEditMode="relative" rAng="0" ptsTypes="AA">
                                      <p:cBhvr>
                                        <p:cTn id="21" dur="600" spd="-100000" fill="hold"/>
                                        <p:tgtEl>
                                          <p:spTgt spid="95"/>
                                        </p:tgtEl>
                                        <p:attrNameLst>
                                          <p:attrName>ppt_x</p:attrName>
                                          <p:attrName>ppt_y</p:attrName>
                                        </p:attrNameLst>
                                      </p:cBhvr>
                                      <p:rCtr x="0" y="1838"/>
                                    </p:animMotion>
                                  </p:childTnLst>
                                </p:cTn>
                              </p:par>
                              <p:par>
                                <p:cTn id="22" presetID="10" presetClass="entr" presetSubtype="0" fill="hold" nodeType="withEffect">
                                  <p:stCondLst>
                                    <p:cond delay="100"/>
                                  </p:stCondLst>
                                  <p:childTnLst>
                                    <p:set>
                                      <p:cBhvr>
                                        <p:cTn id="23" dur="1" fill="hold">
                                          <p:stCondLst>
                                            <p:cond delay="0"/>
                                          </p:stCondLst>
                                        </p:cTn>
                                        <p:tgtEl>
                                          <p:spTgt spid="50"/>
                                        </p:tgtEl>
                                        <p:attrNameLst>
                                          <p:attrName>style.visibility</p:attrName>
                                        </p:attrNameLst>
                                      </p:cBhvr>
                                      <p:to>
                                        <p:strVal val="visible"/>
                                      </p:to>
                                    </p:set>
                                    <p:animEffect transition="in" filter="fade">
                                      <p:cBhvr>
                                        <p:cTn id="24" dur="500"/>
                                        <p:tgtEl>
                                          <p:spTgt spid="50"/>
                                        </p:tgtEl>
                                      </p:cBhvr>
                                    </p:animEffect>
                                  </p:childTnLst>
                                </p:cTn>
                              </p:par>
                              <p:par>
                                <p:cTn id="25" presetID="42" presetClass="path" presetSubtype="0" decel="100000" fill="hold" nodeType="withEffect">
                                  <p:stCondLst>
                                    <p:cond delay="100"/>
                                  </p:stCondLst>
                                  <p:childTnLst>
                                    <p:animMotion origin="layout" path="M -1.94537E-6 4.64821E-6 L -1.94537E-6 0.03699 " pathEditMode="relative" rAng="0" ptsTypes="AA">
                                      <p:cBhvr>
                                        <p:cTn id="26" dur="600" spd="-100000" fill="hold"/>
                                        <p:tgtEl>
                                          <p:spTgt spid="50"/>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92" grpId="1"/>
      <p:bldP spid="95" grpId="0"/>
      <p:bldP spid="9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B9020-DD43-4023-B791-8F9DAD3B0E22}"/>
              </a:ext>
            </a:extLst>
          </p:cNvPr>
          <p:cNvSpPr>
            <a:spLocks noGrp="1"/>
          </p:cNvSpPr>
          <p:nvPr>
            <p:ph type="title"/>
          </p:nvPr>
        </p:nvSpPr>
        <p:spPr>
          <a:xfrm>
            <a:off x="274639" y="295274"/>
            <a:ext cx="11889564" cy="917575"/>
          </a:xfrm>
        </p:spPr>
        <p:txBody>
          <a:bodyPr/>
          <a:lstStyle/>
          <a:p>
            <a:pPr>
              <a:defRPr/>
            </a:pPr>
            <a:r>
              <a:rPr lang="en-US"/>
              <a:t>Scenarios</a:t>
            </a:r>
          </a:p>
        </p:txBody>
      </p:sp>
      <p:sp>
        <p:nvSpPr>
          <p:cNvPr id="67" name="Rectangle 66">
            <a:extLst>
              <a:ext uri="{FF2B5EF4-FFF2-40B4-BE49-F238E27FC236}">
                <a16:creationId xmlns:a16="http://schemas.microsoft.com/office/drawing/2014/main" id="{71FFEF7D-8C58-4885-9EFE-BE3140199DC3}"/>
              </a:ext>
            </a:extLst>
          </p:cNvPr>
          <p:cNvSpPr/>
          <p:nvPr/>
        </p:nvSpPr>
        <p:spPr bwMode="auto">
          <a:xfrm>
            <a:off x="274702" y="1577043"/>
            <a:ext cx="391363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Serverless apps</a:t>
            </a:r>
          </a:p>
        </p:txBody>
      </p:sp>
      <p:sp>
        <p:nvSpPr>
          <p:cNvPr id="104" name="Rectangle 103">
            <a:extLst>
              <a:ext uri="{FF2B5EF4-FFF2-40B4-BE49-F238E27FC236}">
                <a16:creationId xmlns:a16="http://schemas.microsoft.com/office/drawing/2014/main" id="{9B3B0986-1575-4FD9-AF77-DC402C860181}"/>
              </a:ext>
            </a:extLst>
          </p:cNvPr>
          <p:cNvSpPr/>
          <p:nvPr/>
        </p:nvSpPr>
        <p:spPr bwMode="auto">
          <a:xfrm>
            <a:off x="4238561" y="1577043"/>
            <a:ext cx="391363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en-US" sz="240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Ops automation</a:t>
            </a:r>
          </a:p>
        </p:txBody>
      </p:sp>
      <p:sp>
        <p:nvSpPr>
          <p:cNvPr id="105" name="Rectangle 104">
            <a:extLst>
              <a:ext uri="{FF2B5EF4-FFF2-40B4-BE49-F238E27FC236}">
                <a16:creationId xmlns:a16="http://schemas.microsoft.com/office/drawing/2014/main" id="{FF061BB4-7B2B-4887-8D0A-01F5314911EE}"/>
              </a:ext>
            </a:extLst>
          </p:cNvPr>
          <p:cNvSpPr/>
          <p:nvPr/>
        </p:nvSpPr>
        <p:spPr bwMode="auto">
          <a:xfrm>
            <a:off x="8202420" y="1577043"/>
            <a:ext cx="3959352" cy="731520"/>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nSpc>
                <a:spcPct val="90000"/>
              </a:lnSpc>
            </a:pPr>
            <a:r>
              <a:rPr lang="en-US" sz="2400" dirty="0">
                <a:gradFill>
                  <a:gsLst>
                    <a:gs pos="12360">
                      <a:schemeClr val="bg1"/>
                    </a:gs>
                    <a:gs pos="51000">
                      <a:schemeClr val="bg1"/>
                    </a:gs>
                  </a:gsLst>
                  <a:lin ang="5400000" scaled="0"/>
                </a:gradFill>
                <a:latin typeface="Segoe UI Semibold" panose="020B0702040204020203" pitchFamily="34" charset="0"/>
                <a:cs typeface="Segoe UI Semibold" panose="020B0702040204020203" pitchFamily="34" charset="0"/>
              </a:rPr>
              <a:t>Application integration</a:t>
            </a:r>
          </a:p>
        </p:txBody>
      </p:sp>
      <p:grpSp>
        <p:nvGrpSpPr>
          <p:cNvPr id="10" name="Group 9">
            <a:extLst>
              <a:ext uri="{FF2B5EF4-FFF2-40B4-BE49-F238E27FC236}">
                <a16:creationId xmlns:a16="http://schemas.microsoft.com/office/drawing/2014/main" id="{05079029-A606-40C6-8208-01F911CF320B}"/>
              </a:ext>
            </a:extLst>
          </p:cNvPr>
          <p:cNvGrpSpPr/>
          <p:nvPr/>
        </p:nvGrpSpPr>
        <p:grpSpPr>
          <a:xfrm>
            <a:off x="274701" y="2308555"/>
            <a:ext cx="3913633" cy="4389108"/>
            <a:chOff x="274701" y="2308555"/>
            <a:chExt cx="3913633" cy="4389108"/>
          </a:xfrm>
        </p:grpSpPr>
        <p:grpSp>
          <p:nvGrpSpPr>
            <p:cNvPr id="45" name="Group 44">
              <a:extLst>
                <a:ext uri="{FF2B5EF4-FFF2-40B4-BE49-F238E27FC236}">
                  <a16:creationId xmlns:a16="http://schemas.microsoft.com/office/drawing/2014/main" id="{80BF0E9D-12AA-454E-9042-86BCA8364C7C}"/>
                </a:ext>
              </a:extLst>
            </p:cNvPr>
            <p:cNvGrpSpPr/>
            <p:nvPr/>
          </p:nvGrpSpPr>
          <p:grpSpPr>
            <a:xfrm>
              <a:off x="274701" y="2308555"/>
              <a:ext cx="3913633" cy="4389108"/>
              <a:chOff x="274701" y="2308555"/>
              <a:chExt cx="3913633" cy="4389108"/>
            </a:xfrm>
          </p:grpSpPr>
          <p:sp>
            <p:nvSpPr>
              <p:cNvPr id="68" name="Rectangle 67">
                <a:extLst>
                  <a:ext uri="{FF2B5EF4-FFF2-40B4-BE49-F238E27FC236}">
                    <a16:creationId xmlns:a16="http://schemas.microsoft.com/office/drawing/2014/main" id="{2E2A4FD8-4FFD-45C9-90AE-6BFBC16BA463}"/>
                  </a:ext>
                </a:extLst>
              </p:cNvPr>
              <p:cNvSpPr/>
              <p:nvPr/>
            </p:nvSpPr>
            <p:spPr bwMode="auto">
              <a:xfrm>
                <a:off x="274702"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5" name="TextBox 124"/>
              <p:cNvSpPr txBox="1"/>
              <p:nvPr/>
            </p:nvSpPr>
            <p:spPr>
              <a:xfrm>
                <a:off x="274701" y="2308555"/>
                <a:ext cx="3913632" cy="1541961"/>
              </a:xfrm>
              <a:prstGeom prst="rect">
                <a:avLst/>
              </a:prstGeom>
              <a:noFill/>
            </p:spPr>
            <p:txBody>
              <a:bodyPr wrap="square" lIns="182880" tIns="146304" rIns="182880" bIns="146304" rtlCol="0">
                <a:spAutoFit/>
              </a:bodyPr>
              <a:lstStyle/>
              <a:p>
                <a:pPr lvl="0">
                  <a:lnSpc>
                    <a:spcPct val="90000"/>
                  </a:lnSpc>
                </a:pPr>
                <a:r>
                  <a:rPr lang="en-US" sz="1800" dirty="0">
                    <a:gradFill>
                      <a:gsLst>
                        <a:gs pos="3371">
                          <a:schemeClr val="tx1"/>
                        </a:gs>
                        <a:gs pos="12360">
                          <a:schemeClr val="tx1"/>
                        </a:gs>
                      </a:gsLst>
                      <a:lin ang="5400000" scaled="0"/>
                    </a:gradFill>
                    <a:cs typeface="Segoe UI" panose="020B0502040204020203" pitchFamily="34" charset="0"/>
                  </a:rPr>
                  <a:t>Instantly trigger a serverless function to run analysis when a new file is added to a blob storage container.</a:t>
                </a:r>
              </a:p>
              <a:p>
                <a:pPr lvl="0">
                  <a:lnSpc>
                    <a:spcPct val="90000"/>
                  </a:lnSpc>
                </a:pPr>
                <a:endParaRPr lang="en-US" sz="1800" dirty="0">
                  <a:gradFill>
                    <a:gsLst>
                      <a:gs pos="3371">
                        <a:schemeClr val="tx1"/>
                      </a:gs>
                      <a:gs pos="12360">
                        <a:schemeClr val="tx1"/>
                      </a:gs>
                    </a:gsLst>
                    <a:lin ang="5400000" scaled="0"/>
                  </a:gradFill>
                  <a:cs typeface="Segoe UI" panose="020B0502040204020203" pitchFamily="34" charset="0"/>
                </a:endParaRPr>
              </a:p>
            </p:txBody>
          </p:sp>
        </p:grpSp>
        <p:pic>
          <p:nvPicPr>
            <p:cNvPr id="5" name="Picture 4">
              <a:extLst>
                <a:ext uri="{FF2B5EF4-FFF2-40B4-BE49-F238E27FC236}">
                  <a16:creationId xmlns:a16="http://schemas.microsoft.com/office/drawing/2014/main" id="{7E3C1DB8-0535-464C-8AC0-D35D44C82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310" y="4091356"/>
              <a:ext cx="3680413" cy="1115644"/>
            </a:xfrm>
            <a:prstGeom prst="rect">
              <a:avLst/>
            </a:prstGeom>
          </p:spPr>
        </p:pic>
      </p:grpSp>
      <p:grpSp>
        <p:nvGrpSpPr>
          <p:cNvPr id="11" name="Group 10">
            <a:extLst>
              <a:ext uri="{FF2B5EF4-FFF2-40B4-BE49-F238E27FC236}">
                <a16:creationId xmlns:a16="http://schemas.microsoft.com/office/drawing/2014/main" id="{D6FFE5BA-A89A-4D35-B3AB-809076B9A955}"/>
              </a:ext>
            </a:extLst>
          </p:cNvPr>
          <p:cNvGrpSpPr/>
          <p:nvPr/>
        </p:nvGrpSpPr>
        <p:grpSpPr>
          <a:xfrm>
            <a:off x="4188333" y="2308555"/>
            <a:ext cx="3963860" cy="4389108"/>
            <a:chOff x="4188333" y="2308555"/>
            <a:chExt cx="3963860" cy="4389108"/>
          </a:xfrm>
        </p:grpSpPr>
        <p:grpSp>
          <p:nvGrpSpPr>
            <p:cNvPr id="43" name="Group 42">
              <a:extLst>
                <a:ext uri="{FF2B5EF4-FFF2-40B4-BE49-F238E27FC236}">
                  <a16:creationId xmlns:a16="http://schemas.microsoft.com/office/drawing/2014/main" id="{34D6FB1E-3C65-4B6C-8F32-7E44C2D5B9B9}"/>
                </a:ext>
              </a:extLst>
            </p:cNvPr>
            <p:cNvGrpSpPr/>
            <p:nvPr/>
          </p:nvGrpSpPr>
          <p:grpSpPr>
            <a:xfrm>
              <a:off x="4188333" y="2308555"/>
              <a:ext cx="3963860" cy="4389108"/>
              <a:chOff x="4188333" y="2308555"/>
              <a:chExt cx="3963860" cy="4389108"/>
            </a:xfrm>
          </p:grpSpPr>
          <p:sp>
            <p:nvSpPr>
              <p:cNvPr id="106" name="Rectangle 105">
                <a:extLst>
                  <a:ext uri="{FF2B5EF4-FFF2-40B4-BE49-F238E27FC236}">
                    <a16:creationId xmlns:a16="http://schemas.microsoft.com/office/drawing/2014/main" id="{B962DD1A-4191-42C9-B576-0F82DDFA2BF0}"/>
                  </a:ext>
                </a:extLst>
              </p:cNvPr>
              <p:cNvSpPr/>
              <p:nvPr/>
            </p:nvSpPr>
            <p:spPr bwMode="auto">
              <a:xfrm>
                <a:off x="4238561" y="2308563"/>
                <a:ext cx="391363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p:cNvSpPr txBox="1"/>
              <p:nvPr/>
            </p:nvSpPr>
            <p:spPr>
              <a:xfrm>
                <a:off x="4188333" y="2308555"/>
                <a:ext cx="3913632" cy="1292662"/>
              </a:xfrm>
              <a:prstGeom prst="rect">
                <a:avLst/>
              </a:prstGeom>
              <a:noFill/>
            </p:spPr>
            <p:txBody>
              <a:bodyPr wrap="square" lIns="182880" tIns="146304" rIns="182880" bIns="146304" rtlCol="0">
                <a:spAutoFit/>
              </a:bodyPr>
              <a:lstStyle/>
              <a:p>
                <a:pPr>
                  <a:lnSpc>
                    <a:spcPct val="90000"/>
                  </a:lnSpc>
                </a:pPr>
                <a:r>
                  <a:rPr lang="en-US" sz="1800" dirty="0">
                    <a:gradFill>
                      <a:gsLst>
                        <a:gs pos="3371">
                          <a:schemeClr val="tx1"/>
                        </a:gs>
                        <a:gs pos="12360">
                          <a:schemeClr val="tx1"/>
                        </a:gs>
                      </a:gsLst>
                      <a:lin ang="5400000" scaled="0"/>
                    </a:gradFill>
                    <a:cs typeface="Segoe UI" panose="020B0502040204020203" pitchFamily="34" charset="0"/>
                  </a:rPr>
                  <a:t>Speed up automation and simplify policy enforcement by notifying Azure Automation when underlying infrastructure is provisioned</a:t>
                </a:r>
              </a:p>
            </p:txBody>
          </p:sp>
          <p:cxnSp>
            <p:nvCxnSpPr>
              <p:cNvPr id="58" name="Straight Connector 57"/>
              <p:cNvCxnSpPr>
                <a:cxnSpLocks/>
              </p:cNvCxnSpPr>
              <p:nvPr/>
            </p:nvCxnSpPr>
            <p:spPr>
              <a:xfrm>
                <a:off x="6246291" y="5412925"/>
                <a:ext cx="774413" cy="751510"/>
              </a:xfrm>
              <a:prstGeom prst="line">
                <a:avLst/>
              </a:prstGeom>
              <a:noFill/>
              <a:ln w="9525" cap="flat" cmpd="sng" algn="ctr">
                <a:noFill/>
                <a:prstDash val="solid"/>
                <a:headEnd type="none"/>
                <a:tailEnd type="none"/>
              </a:ln>
              <a:effectLst/>
            </p:spPr>
          </p:cxnSp>
        </p:grpSp>
        <p:pic>
          <p:nvPicPr>
            <p:cNvPr id="7" name="Picture 6">
              <a:extLst>
                <a:ext uri="{FF2B5EF4-FFF2-40B4-BE49-F238E27FC236}">
                  <a16:creationId xmlns:a16="http://schemas.microsoft.com/office/drawing/2014/main" id="{F4B9D57A-9DF8-48D4-9D22-DA99239C9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4921" y="4076507"/>
              <a:ext cx="3729398" cy="1130493"/>
            </a:xfrm>
            <a:prstGeom prst="rect">
              <a:avLst/>
            </a:prstGeom>
          </p:spPr>
        </p:pic>
      </p:grpSp>
      <p:grpSp>
        <p:nvGrpSpPr>
          <p:cNvPr id="12" name="Group 11">
            <a:extLst>
              <a:ext uri="{FF2B5EF4-FFF2-40B4-BE49-F238E27FC236}">
                <a16:creationId xmlns:a16="http://schemas.microsoft.com/office/drawing/2014/main" id="{1FAB4755-6902-4FFD-8EE0-2EA7162FF214}"/>
              </a:ext>
            </a:extLst>
          </p:cNvPr>
          <p:cNvGrpSpPr/>
          <p:nvPr/>
        </p:nvGrpSpPr>
        <p:grpSpPr>
          <a:xfrm>
            <a:off x="8202420" y="2308555"/>
            <a:ext cx="3959352" cy="4389108"/>
            <a:chOff x="8202420" y="2308555"/>
            <a:chExt cx="3959352" cy="4389108"/>
          </a:xfrm>
        </p:grpSpPr>
        <p:grpSp>
          <p:nvGrpSpPr>
            <p:cNvPr id="44" name="Group 43">
              <a:extLst>
                <a:ext uri="{FF2B5EF4-FFF2-40B4-BE49-F238E27FC236}">
                  <a16:creationId xmlns:a16="http://schemas.microsoft.com/office/drawing/2014/main" id="{8A69567C-D673-4354-BDAF-2121A3654581}"/>
                </a:ext>
              </a:extLst>
            </p:cNvPr>
            <p:cNvGrpSpPr/>
            <p:nvPr/>
          </p:nvGrpSpPr>
          <p:grpSpPr>
            <a:xfrm>
              <a:off x="8202420" y="2308555"/>
              <a:ext cx="3959352" cy="4389108"/>
              <a:chOff x="8202420" y="2308555"/>
              <a:chExt cx="3959352" cy="4389108"/>
            </a:xfrm>
          </p:grpSpPr>
          <p:sp>
            <p:nvSpPr>
              <p:cNvPr id="107" name="Rectangle 106">
                <a:extLst>
                  <a:ext uri="{FF2B5EF4-FFF2-40B4-BE49-F238E27FC236}">
                    <a16:creationId xmlns:a16="http://schemas.microsoft.com/office/drawing/2014/main" id="{AE4B2F17-0391-4ED9-B624-25CB4FE82276}"/>
                  </a:ext>
                </a:extLst>
              </p:cNvPr>
              <p:cNvSpPr/>
              <p:nvPr/>
            </p:nvSpPr>
            <p:spPr bwMode="auto">
              <a:xfrm>
                <a:off x="8202420" y="2308563"/>
                <a:ext cx="3959352" cy="4389100"/>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304"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1" name="TextBox 130"/>
              <p:cNvSpPr txBox="1"/>
              <p:nvPr/>
            </p:nvSpPr>
            <p:spPr>
              <a:xfrm>
                <a:off x="8202420" y="2308555"/>
                <a:ext cx="3913632" cy="1292662"/>
              </a:xfrm>
              <a:prstGeom prst="rect">
                <a:avLst/>
              </a:prstGeom>
              <a:noFill/>
            </p:spPr>
            <p:txBody>
              <a:bodyPr wrap="square" lIns="182880" tIns="146304" rIns="182880" bIns="146304" rtlCol="0">
                <a:spAutoFit/>
              </a:bodyPr>
              <a:lstStyle/>
              <a:p>
                <a:pPr>
                  <a:lnSpc>
                    <a:spcPct val="90000"/>
                  </a:lnSpc>
                </a:pPr>
                <a:r>
                  <a:rPr lang="en-US" sz="1800" dirty="0">
                    <a:gradFill>
                      <a:gsLst>
                        <a:gs pos="3371">
                          <a:schemeClr val="tx1"/>
                        </a:gs>
                        <a:gs pos="12360">
                          <a:schemeClr val="tx1"/>
                        </a:gs>
                      </a:gsLst>
                      <a:lin ang="5400000" scaled="0"/>
                    </a:gradFill>
                    <a:cs typeface="Segoe UI" panose="020B0502040204020203" pitchFamily="34" charset="0"/>
                  </a:rPr>
                  <a:t>Connects your app with other services. Create an application topic to route your app’s event data to any desired destination</a:t>
                </a:r>
              </a:p>
            </p:txBody>
          </p:sp>
        </p:grpSp>
        <p:pic>
          <p:nvPicPr>
            <p:cNvPr id="9" name="Picture 8">
              <a:extLst>
                <a:ext uri="{FF2B5EF4-FFF2-40B4-BE49-F238E27FC236}">
                  <a16:creationId xmlns:a16="http://schemas.microsoft.com/office/drawing/2014/main" id="{7F6E159B-4032-4730-95A2-E0F633947D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9993" y="4091357"/>
              <a:ext cx="3680412" cy="1115644"/>
            </a:xfrm>
            <a:prstGeom prst="rect">
              <a:avLst/>
            </a:prstGeom>
          </p:spPr>
        </p:pic>
      </p:grpSp>
    </p:spTree>
    <p:extLst>
      <p:ext uri="{BB962C8B-B14F-4D97-AF65-F5344CB8AC3E}">
        <p14:creationId xmlns:p14="http://schemas.microsoft.com/office/powerpoint/2010/main" val="19027570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42" presetClass="path" presetSubtype="0" decel="100000" fill="hold" grpId="1" nodeType="withEffect">
                                  <p:stCondLst>
                                    <p:cond delay="0"/>
                                  </p:stCondLst>
                                  <p:childTnLst>
                                    <p:animMotion origin="layout" path="M -3.125E-6 4.44444E-6 L -3.125E-6 0.03703 " pathEditMode="relative" rAng="0" ptsTypes="AA">
                                      <p:cBhvr>
                                        <p:cTn id="9" dur="600" spd="-100000" fill="hold"/>
                                        <p:tgtEl>
                                          <p:spTgt spid="67"/>
                                        </p:tgtEl>
                                        <p:attrNameLst>
                                          <p:attrName>ppt_x</p:attrName>
                                          <p:attrName>ppt_y</p:attrName>
                                        </p:attrNameLst>
                                      </p:cBhvr>
                                      <p:rCtr x="0" y="1852"/>
                                    </p:animMotion>
                                  </p:childTnLst>
                                </p:cTn>
                              </p:par>
                              <p:par>
                                <p:cTn id="10" presetID="10" presetClass="entr" presetSubtype="0"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4"/>
                                        </p:tgtEl>
                                        <p:attrNameLst>
                                          <p:attrName>style.visibility</p:attrName>
                                        </p:attrNameLst>
                                      </p:cBhvr>
                                      <p:to>
                                        <p:strVal val="visible"/>
                                      </p:to>
                                    </p:set>
                                    <p:animEffect transition="in" filter="fade">
                                      <p:cBhvr>
                                        <p:cTn id="17" dur="500"/>
                                        <p:tgtEl>
                                          <p:spTgt spid="104"/>
                                        </p:tgtEl>
                                      </p:cBhvr>
                                    </p:animEffect>
                                  </p:childTnLst>
                                </p:cTn>
                              </p:par>
                              <p:par>
                                <p:cTn id="18" presetID="42" presetClass="path" presetSubtype="0" decel="100000" fill="hold" grpId="1" nodeType="withEffect">
                                  <p:stCondLst>
                                    <p:cond delay="0"/>
                                  </p:stCondLst>
                                  <p:childTnLst>
                                    <p:animMotion origin="layout" path="M -3.125E-6 4.44444E-6 L -3.125E-6 0.03703 " pathEditMode="relative" rAng="0" ptsTypes="AA">
                                      <p:cBhvr>
                                        <p:cTn id="19" dur="600" spd="-100000" fill="hold"/>
                                        <p:tgtEl>
                                          <p:spTgt spid="104"/>
                                        </p:tgtEl>
                                        <p:attrNameLst>
                                          <p:attrName>ppt_x</p:attrName>
                                          <p:attrName>ppt_y</p:attrName>
                                        </p:attrNameLst>
                                      </p:cBhvr>
                                      <p:rCtr x="0" y="1852"/>
                                    </p:animMotion>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5"/>
                                        </p:tgtEl>
                                        <p:attrNameLst>
                                          <p:attrName>style.visibility</p:attrName>
                                        </p:attrNameLst>
                                      </p:cBhvr>
                                      <p:to>
                                        <p:strVal val="visible"/>
                                      </p:to>
                                    </p:set>
                                    <p:animEffect transition="in" filter="fade">
                                      <p:cBhvr>
                                        <p:cTn id="27" dur="500"/>
                                        <p:tgtEl>
                                          <p:spTgt spid="105"/>
                                        </p:tgtEl>
                                      </p:cBhvr>
                                    </p:animEffect>
                                  </p:childTnLst>
                                </p:cTn>
                              </p:par>
                              <p:par>
                                <p:cTn id="28" presetID="42" presetClass="path" presetSubtype="0" decel="100000" fill="hold" grpId="1" nodeType="withEffect">
                                  <p:stCondLst>
                                    <p:cond delay="0"/>
                                  </p:stCondLst>
                                  <p:childTnLst>
                                    <p:animMotion origin="layout" path="M -3.125E-6 4.44444E-6 L -3.125E-6 0.03703 " pathEditMode="relative" rAng="0" ptsTypes="AA">
                                      <p:cBhvr>
                                        <p:cTn id="29" dur="600" spd="-100000" fill="hold"/>
                                        <p:tgtEl>
                                          <p:spTgt spid="105"/>
                                        </p:tgtEl>
                                        <p:attrNameLst>
                                          <p:attrName>ppt_x</p:attrName>
                                          <p:attrName>ppt_y</p:attrName>
                                        </p:attrNameLst>
                                      </p:cBhvr>
                                      <p:rCtr x="0" y="1852"/>
                                    </p:animMotion>
                                  </p:childTnLst>
                                </p:cTn>
                              </p:par>
                              <p:par>
                                <p:cTn id="30" presetID="10" presetClass="entr" presetSubtype="0" fill="hold"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7" grpId="1" animBg="1"/>
      <p:bldP spid="104" grpId="0" animBg="1"/>
      <p:bldP spid="104" grpId="1" animBg="1"/>
      <p:bldP spid="105" grpId="0" animBg="1"/>
      <p:bldP spid="10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8C58542A-B77E-4BC6-A19E-575ADF150AB8}"/>
              </a:ext>
            </a:extLst>
          </p:cNvPr>
          <p:cNvSpPr>
            <a:spLocks noGrp="1"/>
          </p:cNvSpPr>
          <p:nvPr>
            <p:ph type="title"/>
          </p:nvPr>
        </p:nvSpPr>
        <p:spPr>
          <a:xfrm>
            <a:off x="274639" y="295274"/>
            <a:ext cx="11889564" cy="917575"/>
          </a:xfrm>
        </p:spPr>
        <p:txBody>
          <a:bodyPr/>
          <a:lstStyle/>
          <a:p>
            <a:pPr>
              <a:defRPr/>
            </a:pPr>
            <a:r>
              <a:rPr lang="en-US" dirty="0"/>
              <a:t>Sample Event</a:t>
            </a:r>
          </a:p>
        </p:txBody>
      </p:sp>
      <p:grpSp>
        <p:nvGrpSpPr>
          <p:cNvPr id="31" name="Group 30">
            <a:extLst>
              <a:ext uri="{FF2B5EF4-FFF2-40B4-BE49-F238E27FC236}">
                <a16:creationId xmlns:a16="http://schemas.microsoft.com/office/drawing/2014/main" id="{9801CE9C-A920-4833-BDD5-BA452DE5306F}"/>
              </a:ext>
            </a:extLst>
          </p:cNvPr>
          <p:cNvGrpSpPr/>
          <p:nvPr/>
        </p:nvGrpSpPr>
        <p:grpSpPr>
          <a:xfrm>
            <a:off x="274702" y="1577043"/>
            <a:ext cx="11887200" cy="5122208"/>
            <a:chOff x="274702" y="1577043"/>
            <a:chExt cx="11887200" cy="4206240"/>
          </a:xfrm>
        </p:grpSpPr>
        <p:sp>
          <p:nvSpPr>
            <p:cNvPr id="4" name="Rectangle 3"/>
            <p:cNvSpPr/>
            <p:nvPr/>
          </p:nvSpPr>
          <p:spPr>
            <a:xfrm>
              <a:off x="274702" y="1577043"/>
              <a:ext cx="11887200" cy="4206240"/>
            </a:xfrm>
            <a:prstGeom prst="rect">
              <a:avLst/>
            </a:prstGeom>
            <a:noFill/>
            <a:ln w="22225">
              <a:solidFill>
                <a:srgbClr val="0078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873"/>
            </a:p>
          </p:txBody>
        </p:sp>
        <p:sp>
          <p:nvSpPr>
            <p:cNvPr id="23" name="Content Placeholder 2">
              <a:extLst>
                <a:ext uri="{FF2B5EF4-FFF2-40B4-BE49-F238E27FC236}">
                  <a16:creationId xmlns:a16="http://schemas.microsoft.com/office/drawing/2014/main" id="{907E55AE-2985-4E94-9205-4E3E3CDCC48B}"/>
                </a:ext>
              </a:extLst>
            </p:cNvPr>
            <p:cNvSpPr txBox="1">
              <a:spLocks/>
            </p:cNvSpPr>
            <p:nvPr/>
          </p:nvSpPr>
          <p:spPr>
            <a:xfrm>
              <a:off x="420329" y="1664227"/>
              <a:ext cx="11614355" cy="3730429"/>
            </a:xfrm>
            <a:prstGeom prst="rect">
              <a:avLst/>
            </a:prstGeom>
          </p:spPr>
          <p:txBody>
            <a:bodyPr vert="horz" wrap="square" lIns="182880" tIns="146304" rIns="182880" bIns="146304"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buNone/>
              </a:pPr>
              <a:r>
                <a:rPr lang="en-US" sz="1200" dirty="0">
                  <a:latin typeface="Consolas" panose="020B0609020204030204" pitchFamily="49" charset="0"/>
                </a:rPr>
                <a:t>[{</a:t>
              </a:r>
            </a:p>
            <a:p>
              <a:pPr marL="0" indent="0">
                <a:lnSpc>
                  <a:spcPct val="100000"/>
                </a:lnSpc>
                <a:spcBef>
                  <a:spcPts val="0"/>
                </a:spcBef>
                <a:buNone/>
              </a:pPr>
              <a:r>
                <a:rPr lang="en-US" sz="1200" dirty="0">
                  <a:latin typeface="Consolas" panose="020B0609020204030204" pitchFamily="49" charset="0"/>
                </a:rPr>
                <a:t>    "topic": "/subscriptions/{subscription-id}/</a:t>
              </a:r>
              <a:r>
                <a:rPr lang="en-US" sz="1200" dirty="0" err="1">
                  <a:latin typeface="Consolas" panose="020B0609020204030204" pitchFamily="49" charset="0"/>
                </a:rPr>
                <a:t>resourceGroups</a:t>
              </a:r>
              <a:r>
                <a:rPr lang="en-US" sz="1200" dirty="0">
                  <a:latin typeface="Consolas" panose="020B0609020204030204" pitchFamily="49" charset="0"/>
                </a:rPr>
                <a:t>/Storage/providers/</a:t>
              </a:r>
              <a:r>
                <a:rPr lang="en-US" sz="1200" dirty="0" err="1">
                  <a:latin typeface="Consolas" panose="020B0609020204030204" pitchFamily="49" charset="0"/>
                </a:rPr>
                <a:t>Microsoft.Storage</a:t>
              </a:r>
              <a:r>
                <a:rPr lang="en-US" sz="1200" dirty="0">
                  <a:latin typeface="Consolas" panose="020B0609020204030204" pitchFamily="49" charset="0"/>
                </a:rPr>
                <a:t>/</a:t>
              </a:r>
              <a:r>
                <a:rPr lang="en-US" sz="1200" dirty="0" err="1">
                  <a:latin typeface="Consolas" panose="020B0609020204030204" pitchFamily="49" charset="0"/>
                </a:rPr>
                <a:t>storageAccounts</a:t>
              </a:r>
              <a:r>
                <a:rPr lang="en-US" sz="1200" dirty="0">
                  <a:latin typeface="Consolas" panose="020B0609020204030204" pitchFamily="49" charset="0"/>
                </a:rPr>
                <a:t>/</a:t>
              </a:r>
              <a:r>
                <a:rPr lang="en-US" sz="1200" dirty="0" err="1">
                  <a:latin typeface="Consolas" panose="020B0609020204030204" pitchFamily="49" charset="0"/>
                </a:rPr>
                <a:t>xstoretestaccount</a:t>
              </a:r>
              <a:r>
                <a:rPr lang="en-US" sz="1200" dirty="0">
                  <a:latin typeface="Consolas" panose="020B0609020204030204" pitchFamily="49" charset="0"/>
                </a:rPr>
                <a:t>“,</a:t>
              </a:r>
            </a:p>
            <a:p>
              <a:pPr marL="0" indent="0">
                <a:lnSpc>
                  <a:spcPct val="100000"/>
                </a:lnSpc>
                <a:spcBef>
                  <a:spcPts val="0"/>
                </a:spcBef>
                <a:buNone/>
              </a:pPr>
              <a:r>
                <a:rPr lang="en-US" sz="1200" dirty="0">
                  <a:latin typeface="Consolas" panose="020B0609020204030204" pitchFamily="49" charset="0"/>
                </a:rPr>
                <a:t>    "subject": "/</a:t>
              </a:r>
              <a:r>
                <a:rPr lang="en-US" sz="1200" dirty="0" err="1">
                  <a:latin typeface="Consolas" panose="020B0609020204030204" pitchFamily="49" charset="0"/>
                </a:rPr>
                <a:t>blobServices</a:t>
              </a:r>
              <a:r>
                <a:rPr lang="en-US" sz="1200" dirty="0">
                  <a:latin typeface="Consolas" panose="020B0609020204030204" pitchFamily="49" charset="0"/>
                </a:rPr>
                <a:t>/default/containers/</a:t>
              </a:r>
              <a:r>
                <a:rPr lang="en-US" sz="1200" dirty="0" err="1">
                  <a:latin typeface="Consolas" panose="020B0609020204030204" pitchFamily="49" charset="0"/>
                </a:rPr>
                <a:t>testcontainer</a:t>
              </a:r>
              <a:r>
                <a:rPr lang="en-US" sz="1200" dirty="0">
                  <a:latin typeface="Consolas" panose="020B0609020204030204" pitchFamily="49" charset="0"/>
                </a:rPr>
                <a:t>/blobs/testfile.txt",</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eventType</a:t>
              </a:r>
              <a:r>
                <a:rPr lang="en-US" sz="1200" dirty="0">
                  <a:latin typeface="Consolas" panose="020B0609020204030204" pitchFamily="49" charset="0"/>
                </a:rPr>
                <a:t>": "</a:t>
              </a:r>
              <a:r>
                <a:rPr lang="en-US" sz="1200" dirty="0" err="1">
                  <a:latin typeface="Consolas" panose="020B0609020204030204" pitchFamily="49" charset="0"/>
                </a:rPr>
                <a:t>Microsoft.Storage.BlobCreated</a:t>
              </a:r>
              <a:r>
                <a:rPr lang="en-US" sz="1200" dirty="0">
                  <a:latin typeface="Consolas" panose="020B0609020204030204" pitchFamily="49" charset="0"/>
                </a:rPr>
                <a:t>",</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eventTime</a:t>
              </a:r>
              <a:r>
                <a:rPr lang="en-US" sz="1200" dirty="0">
                  <a:latin typeface="Consolas" panose="020B0609020204030204" pitchFamily="49" charset="0"/>
                </a:rPr>
                <a:t>": "2017-06-26T18:41:00.9584103Z",</a:t>
              </a:r>
            </a:p>
            <a:p>
              <a:pPr marL="0" indent="0">
                <a:lnSpc>
                  <a:spcPct val="100000"/>
                </a:lnSpc>
                <a:spcBef>
                  <a:spcPts val="0"/>
                </a:spcBef>
                <a:buNone/>
              </a:pPr>
              <a:r>
                <a:rPr lang="en-US" sz="1200" dirty="0">
                  <a:latin typeface="Consolas" panose="020B0609020204030204" pitchFamily="49" charset="0"/>
                </a:rPr>
                <a:t>    "id": "831e1650-001e-001b-66ab-eeb76e069631",</a:t>
              </a:r>
            </a:p>
            <a:p>
              <a:pPr marL="0" indent="0">
                <a:lnSpc>
                  <a:spcPct val="100000"/>
                </a:lnSpc>
                <a:spcBef>
                  <a:spcPts val="0"/>
                </a:spcBef>
                <a:buNone/>
              </a:pPr>
              <a:r>
                <a:rPr lang="en-US" sz="1200" dirty="0">
                  <a:latin typeface="Consolas" panose="020B0609020204030204" pitchFamily="49" charset="0"/>
                </a:rPr>
                <a:t>    "data": {</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api</a:t>
              </a:r>
              <a:r>
                <a:rPr lang="en-US" sz="1200" dirty="0">
                  <a:latin typeface="Consolas" panose="020B0609020204030204" pitchFamily="49" charset="0"/>
                </a:rPr>
                <a:t>": "</a:t>
              </a:r>
              <a:r>
                <a:rPr lang="en-US" sz="1200" dirty="0" err="1">
                  <a:latin typeface="Consolas" panose="020B0609020204030204" pitchFamily="49" charset="0"/>
                </a:rPr>
                <a:t>PutBlockList</a:t>
              </a:r>
              <a:r>
                <a:rPr lang="en-US" sz="1200" dirty="0">
                  <a:latin typeface="Consolas" panose="020B0609020204030204" pitchFamily="49" charset="0"/>
                </a:rPr>
                <a:t>",</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clientRequestId</a:t>
              </a:r>
              <a:r>
                <a:rPr lang="en-US" sz="1200" dirty="0">
                  <a:latin typeface="Consolas" panose="020B0609020204030204" pitchFamily="49" charset="0"/>
                </a:rPr>
                <a:t>": "6d79dbfb-0e37-4fc4-981f-442c9ca65760",</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requestId</a:t>
              </a:r>
              <a:r>
                <a:rPr lang="en-US" sz="1200" dirty="0">
                  <a:latin typeface="Consolas" panose="020B0609020204030204" pitchFamily="49" charset="0"/>
                </a:rPr>
                <a:t>": "831e1650-001e-001b-66ab-eeb76e000000",</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eTag</a:t>
              </a:r>
              <a:r>
                <a:rPr lang="en-US" sz="1200" dirty="0">
                  <a:latin typeface="Consolas" panose="020B0609020204030204" pitchFamily="49" charset="0"/>
                </a:rPr>
                <a:t>": "0x8D4BCC2E4835CD0",</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contentType</a:t>
              </a:r>
              <a:r>
                <a:rPr lang="en-US" sz="1200" dirty="0">
                  <a:latin typeface="Consolas" panose="020B0609020204030204" pitchFamily="49" charset="0"/>
                </a:rPr>
                <a:t>": "text/plain",</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contentLength</a:t>
              </a:r>
              <a:r>
                <a:rPr lang="en-US" sz="1200" dirty="0">
                  <a:latin typeface="Consolas" panose="020B0609020204030204" pitchFamily="49" charset="0"/>
                </a:rPr>
                <a:t>": 524288,</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blobType</a:t>
              </a:r>
              <a:r>
                <a:rPr lang="en-US" sz="1200" dirty="0">
                  <a:latin typeface="Consolas" panose="020B0609020204030204" pitchFamily="49" charset="0"/>
                </a:rPr>
                <a:t>": "</a:t>
              </a:r>
              <a:r>
                <a:rPr lang="en-US" sz="1200" dirty="0" err="1">
                  <a:latin typeface="Consolas" panose="020B0609020204030204" pitchFamily="49" charset="0"/>
                </a:rPr>
                <a:t>BlockBlob</a:t>
              </a:r>
              <a:r>
                <a:rPr lang="en-US" sz="1200" dirty="0">
                  <a:latin typeface="Consolas" panose="020B0609020204030204" pitchFamily="49" charset="0"/>
                </a:rPr>
                <a:t>",</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url</a:t>
              </a:r>
              <a:r>
                <a:rPr lang="en-US" sz="1200" dirty="0">
                  <a:latin typeface="Consolas" panose="020B0609020204030204" pitchFamily="49" charset="0"/>
                </a:rPr>
                <a:t>": "https://example.blob.core.windows.net/</a:t>
              </a:r>
              <a:r>
                <a:rPr lang="en-US" sz="1200" dirty="0" err="1">
                  <a:latin typeface="Consolas" panose="020B0609020204030204" pitchFamily="49" charset="0"/>
                </a:rPr>
                <a:t>testcontainer</a:t>
              </a:r>
              <a:r>
                <a:rPr lang="en-US" sz="1200" dirty="0">
                  <a:latin typeface="Consolas" panose="020B0609020204030204" pitchFamily="49" charset="0"/>
                </a:rPr>
                <a:t>/testfile.txt",</a:t>
              </a:r>
            </a:p>
            <a:p>
              <a:pPr marL="0" indent="0">
                <a:lnSpc>
                  <a:spcPct val="100000"/>
                </a:lnSpc>
                <a:spcBef>
                  <a:spcPts val="0"/>
                </a:spcBef>
                <a:buNone/>
              </a:pPr>
              <a:r>
                <a:rPr lang="en-US" sz="1200" dirty="0">
                  <a:latin typeface="Consolas" panose="020B0609020204030204" pitchFamily="49" charset="0"/>
                </a:rPr>
                <a:t>        "sequencer": "00000000000004420000000000028963",</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storageDiagnostics</a:t>
              </a:r>
              <a:r>
                <a:rPr lang="en-US" sz="1200" dirty="0">
                  <a:latin typeface="Consolas" panose="020B0609020204030204" pitchFamily="49" charset="0"/>
                </a:rPr>
                <a:t>": {</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batchId</a:t>
              </a:r>
              <a:r>
                <a:rPr lang="en-US" sz="1200" dirty="0">
                  <a:latin typeface="Consolas" panose="020B0609020204030204" pitchFamily="49" charset="0"/>
                </a:rPr>
                <a:t>": "b68529f3-68cd-4744-baa4-3c0498ec19f0"</a:t>
              </a:r>
            </a:p>
            <a:p>
              <a:pPr marL="0" indent="0">
                <a:lnSpc>
                  <a:spcPct val="100000"/>
                </a:lnSpc>
                <a:spcBef>
                  <a:spcPts val="0"/>
                </a:spcBef>
                <a:buNone/>
              </a:pPr>
              <a:r>
                <a:rPr lang="en-US" sz="1200" dirty="0">
                  <a:latin typeface="Consolas" panose="020B0609020204030204" pitchFamily="49" charset="0"/>
                </a:rPr>
                <a:t>        }</a:t>
              </a:r>
            </a:p>
            <a:p>
              <a:pPr marL="0" indent="0">
                <a:lnSpc>
                  <a:spcPct val="100000"/>
                </a:lnSpc>
                <a:spcBef>
                  <a:spcPts val="0"/>
                </a:spcBef>
                <a:buNone/>
              </a:pPr>
              <a:r>
                <a:rPr lang="en-US" sz="1200" dirty="0">
                  <a:latin typeface="Consolas" panose="020B0609020204030204" pitchFamily="49" charset="0"/>
                </a:rPr>
                <a:t>    },</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dataVersion</a:t>
              </a:r>
              <a:r>
                <a:rPr lang="en-US" sz="1200" dirty="0">
                  <a:latin typeface="Consolas" panose="020B0609020204030204" pitchFamily="49" charset="0"/>
                </a:rPr>
                <a:t>": "",</a:t>
              </a:r>
            </a:p>
            <a:p>
              <a:pPr marL="0" indent="0">
                <a:lnSpc>
                  <a:spcPct val="100000"/>
                </a:lnSpc>
                <a:spcBef>
                  <a:spcPts val="0"/>
                </a:spcBef>
                <a:buNone/>
              </a:pPr>
              <a:r>
                <a:rPr lang="en-US" sz="1200" dirty="0">
                  <a:latin typeface="Consolas" panose="020B0609020204030204" pitchFamily="49" charset="0"/>
                </a:rPr>
                <a:t>    "</a:t>
              </a:r>
              <a:r>
                <a:rPr lang="en-US" sz="1200" dirty="0" err="1">
                  <a:latin typeface="Consolas" panose="020B0609020204030204" pitchFamily="49" charset="0"/>
                </a:rPr>
                <a:t>metadataVersion</a:t>
              </a:r>
              <a:r>
                <a:rPr lang="en-US" sz="1200" dirty="0">
                  <a:latin typeface="Consolas" panose="020B0609020204030204" pitchFamily="49" charset="0"/>
                </a:rPr>
                <a:t>": "1“</a:t>
              </a:r>
            </a:p>
            <a:p>
              <a:pPr marL="0" indent="0">
                <a:lnSpc>
                  <a:spcPct val="100000"/>
                </a:lnSpc>
                <a:spcBef>
                  <a:spcPts val="0"/>
                </a:spcBef>
                <a:buNone/>
              </a:pPr>
              <a:r>
                <a:rPr lang="en-US" sz="1200" dirty="0">
                  <a:latin typeface="Consolas" panose="020B0609020204030204" pitchFamily="49" charset="0"/>
                </a:rPr>
                <a:t>}] </a:t>
              </a:r>
              <a:endParaRPr lang="en-US" sz="1200" dirty="0">
                <a:gradFill>
                  <a:gsLst>
                    <a:gs pos="38202">
                      <a:schemeClr val="tx1"/>
                    </a:gs>
                    <a:gs pos="50000">
                      <a:schemeClr val="tx1"/>
                    </a:gs>
                  </a:gsLst>
                  <a:lin ang="5400000" scaled="0"/>
                </a:gradFill>
                <a:latin typeface="Consolas" panose="020B0609020204030204" pitchFamily="49" charset="0"/>
                <a:cs typeface="Segoe UI Semilight" panose="020B0402040204020203" pitchFamily="34" charset="0"/>
              </a:endParaRPr>
            </a:p>
          </p:txBody>
        </p:sp>
      </p:grpSp>
    </p:spTree>
    <p:extLst>
      <p:ext uri="{BB962C8B-B14F-4D97-AF65-F5344CB8AC3E}">
        <p14:creationId xmlns:p14="http://schemas.microsoft.com/office/powerpoint/2010/main" val="385594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31"/>
                                        </p:tgtEl>
                                        <p:attrNameLst>
                                          <p:attrName>ppt_x</p:attrName>
                                          <p:attrName>ppt_y</p:attrName>
                                        </p:attrNameLst>
                                      </p:cBhvr>
                                      <p:rCtr x="0" y="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bwMode="auto">
          <a:xfrm>
            <a:off x="8138795" y="497"/>
            <a:ext cx="4297680" cy="6993533"/>
          </a:xfrm>
          <a:prstGeom prst="rect">
            <a:avLst/>
          </a:prstGeom>
          <a:solidFill>
            <a:schemeClr val="bg1">
              <a:lumMod val="95000"/>
            </a:schemeClr>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7287" y="2276915"/>
            <a:ext cx="2440697" cy="2440697"/>
          </a:xfrm>
          <a:prstGeom prst="rect">
            <a:avLst/>
          </a:prstGeom>
        </p:spPr>
      </p:pic>
      <p:sp>
        <p:nvSpPr>
          <p:cNvPr id="8" name="Content Placeholder 2">
            <a:extLst>
              <a:ext uri="{FF2B5EF4-FFF2-40B4-BE49-F238E27FC236}">
                <a16:creationId xmlns:a16="http://schemas.microsoft.com/office/drawing/2014/main" id="{08A250EA-1CEC-4391-A2D4-EE2485E5627D}"/>
              </a:ext>
            </a:extLst>
          </p:cNvPr>
          <p:cNvSpPr txBox="1">
            <a:spLocks/>
          </p:cNvSpPr>
          <p:nvPr/>
        </p:nvSpPr>
        <p:spPr>
          <a:xfrm>
            <a:off x="1371970" y="2684155"/>
            <a:ext cx="5827713" cy="1626214"/>
          </a:xfrm>
          <a:prstGeom prst="rect">
            <a:avLst/>
          </a:prstGeom>
        </p:spPr>
        <p:txBody>
          <a:bodyPr vert="horz" wrap="square" lIns="186521" tIns="146304" rIns="182880" bIns="146304" rtlCol="0" anchor="ctr" anchorCtr="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Font typeface="Arial" pitchFamily="34" charset="0"/>
              <a:buNone/>
            </a:pPr>
            <a:r>
              <a:rPr lang="en-US" sz="4804">
                <a:latin typeface="Segoe UI Light" panose="020B0502040204020203" pitchFamily="34" charset="0"/>
                <a:cs typeface="Segoe UI Light" panose="020B0502040204020203" pitchFamily="34" charset="0"/>
              </a:rPr>
              <a:t>Learn more at azure.com/</a:t>
            </a:r>
            <a:r>
              <a:rPr lang="en-US" sz="4804" err="1">
                <a:latin typeface="Segoe UI Light" panose="020B0502040204020203" pitchFamily="34" charset="0"/>
                <a:cs typeface="Segoe UI Light" panose="020B0502040204020203" pitchFamily="34" charset="0"/>
              </a:rPr>
              <a:t>EventGrid</a:t>
            </a:r>
            <a:endParaRPr lang="en-US" sz="4804">
              <a:latin typeface="Segoe UI Light" panose="020B0502040204020203" pitchFamily="34" charset="0"/>
              <a:cs typeface="Segoe UI Light" panose="020B0502040204020203" pitchFamily="34" charset="0"/>
            </a:endParaRPr>
          </a:p>
        </p:txBody>
      </p:sp>
      <p:sp>
        <p:nvSpPr>
          <p:cNvPr id="9" name="arrow_15">
            <a:extLst>
              <a:ext uri="{FF2B5EF4-FFF2-40B4-BE49-F238E27FC236}">
                <a16:creationId xmlns:a16="http://schemas.microsoft.com/office/drawing/2014/main" id="{37E10210-652C-4569-896D-AB1AE54641A1}"/>
              </a:ext>
            </a:extLst>
          </p:cNvPr>
          <p:cNvSpPr>
            <a:spLocks noChangeAspect="1" noEditPoints="1"/>
          </p:cNvSpPr>
          <p:nvPr/>
        </p:nvSpPr>
        <p:spPr bwMode="auto">
          <a:xfrm>
            <a:off x="457580" y="3140880"/>
            <a:ext cx="716016" cy="712764"/>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22225" cap="sq">
            <a:solidFill>
              <a:schemeClr val="accent1"/>
            </a:solidFill>
            <a:prstDash val="solid"/>
            <a:miter lim="800000"/>
            <a:headEnd/>
            <a:tailEnd/>
          </a:ln>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Tree>
    <p:extLst>
      <p:ext uri="{BB962C8B-B14F-4D97-AF65-F5344CB8AC3E}">
        <p14:creationId xmlns:p14="http://schemas.microsoft.com/office/powerpoint/2010/main" val="248710050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72277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zure Event Grid MG1_Part1_v2">
            <a:hlinkClick r:id="" action="ppaction://media"/>
            <a:extLst>
              <a:ext uri="{FF2B5EF4-FFF2-40B4-BE49-F238E27FC236}">
                <a16:creationId xmlns:a16="http://schemas.microsoft.com/office/drawing/2014/main" id="{92BE3481-9D9C-42E4-A075-05A2545E965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425" y="98425"/>
            <a:ext cx="12192000" cy="6858000"/>
          </a:xfrm>
          <a:prstGeom prst="rect">
            <a:avLst/>
          </a:prstGeom>
        </p:spPr>
      </p:pic>
    </p:spTree>
    <p:extLst>
      <p:ext uri="{BB962C8B-B14F-4D97-AF65-F5344CB8AC3E}">
        <p14:creationId xmlns:p14="http://schemas.microsoft.com/office/powerpoint/2010/main" val="5537070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Azure Event Grid MG1_Part2_v2">
            <a:hlinkClick r:id="" action="ppaction://media"/>
            <a:extLst>
              <a:ext uri="{FF2B5EF4-FFF2-40B4-BE49-F238E27FC236}">
                <a16:creationId xmlns:a16="http://schemas.microsoft.com/office/drawing/2014/main" id="{5BE16741-EBCA-42EB-9CDB-E2BC203E84C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8425" y="98425"/>
            <a:ext cx="12192000" cy="6858000"/>
          </a:xfrm>
          <a:prstGeom prst="rect">
            <a:avLst/>
          </a:prstGeom>
        </p:spPr>
      </p:pic>
    </p:spTree>
    <p:extLst>
      <p:ext uri="{BB962C8B-B14F-4D97-AF65-F5344CB8AC3E}">
        <p14:creationId xmlns:p14="http://schemas.microsoft.com/office/powerpoint/2010/main" val="3323563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9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5B5663-E11B-4DE3-AC88-50117E6F4870}"/>
              </a:ext>
            </a:extLst>
          </p:cNvPr>
          <p:cNvSpPr>
            <a:spLocks noGrp="1"/>
          </p:cNvSpPr>
          <p:nvPr>
            <p:ph type="title"/>
          </p:nvPr>
        </p:nvSpPr>
        <p:spPr/>
        <p:txBody>
          <a:bodyPr/>
          <a:lstStyle/>
          <a:p>
            <a:r>
              <a:rPr lang="en-US" dirty="0"/>
              <a:t>Eventing in the cloud</a:t>
            </a:r>
          </a:p>
        </p:txBody>
      </p:sp>
      <p:sp>
        <p:nvSpPr>
          <p:cNvPr id="59" name="Rectangle 58">
            <a:extLst>
              <a:ext uri="{FF2B5EF4-FFF2-40B4-BE49-F238E27FC236}">
                <a16:creationId xmlns:a16="http://schemas.microsoft.com/office/drawing/2014/main" id="{D7DC099C-0AD6-42EF-ABC5-55444B797121}"/>
              </a:ext>
            </a:extLst>
          </p:cNvPr>
          <p:cNvSpPr/>
          <p:nvPr/>
        </p:nvSpPr>
        <p:spPr bwMode="auto">
          <a:xfrm>
            <a:off x="275482" y="1235396"/>
            <a:ext cx="2803127" cy="5409433"/>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505050"/>
                    </a:gs>
                    <a:gs pos="100000">
                      <a:srgbClr val="505050"/>
                    </a:gs>
                  </a:gsLst>
                  <a:lin ang="5400000" scaled="0"/>
                </a:gradFill>
                <a:latin typeface="Segoe UI Semilight"/>
                <a:ea typeface="Segoe UI" pitchFamily="34" charset="0"/>
                <a:cs typeface="Segoe UI" pitchFamily="34" charset="0"/>
              </a:rPr>
              <a:t>Events</a:t>
            </a:r>
          </a:p>
        </p:txBody>
      </p:sp>
      <p:sp>
        <p:nvSpPr>
          <p:cNvPr id="61" name="Rectangle 60">
            <a:extLst>
              <a:ext uri="{FF2B5EF4-FFF2-40B4-BE49-F238E27FC236}">
                <a16:creationId xmlns:a16="http://schemas.microsoft.com/office/drawing/2014/main" id="{58A6B6AB-4BE9-4FA4-BAD9-A66A424C4DB0}"/>
              </a:ext>
            </a:extLst>
          </p:cNvPr>
          <p:cNvSpPr/>
          <p:nvPr/>
        </p:nvSpPr>
        <p:spPr bwMode="auto">
          <a:xfrm>
            <a:off x="6810290" y="1235396"/>
            <a:ext cx="5407846" cy="5409433"/>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505050"/>
                    </a:gs>
                    <a:gs pos="100000">
                      <a:srgbClr val="505050"/>
                    </a:gs>
                  </a:gsLst>
                  <a:lin ang="5400000" scaled="0"/>
                </a:gradFill>
                <a:cs typeface="Segoe UI" pitchFamily="34" charset="0"/>
              </a:rPr>
              <a:t>Event Handlers</a:t>
            </a:r>
          </a:p>
        </p:txBody>
      </p:sp>
      <p:sp>
        <p:nvSpPr>
          <p:cNvPr id="62" name="Rectangle 61">
            <a:extLst>
              <a:ext uri="{FF2B5EF4-FFF2-40B4-BE49-F238E27FC236}">
                <a16:creationId xmlns:a16="http://schemas.microsoft.com/office/drawing/2014/main" id="{8D197302-B059-43FD-B1E9-34284FD32CB2}"/>
              </a:ext>
            </a:extLst>
          </p:cNvPr>
          <p:cNvSpPr/>
          <p:nvPr/>
        </p:nvSpPr>
        <p:spPr bwMode="auto">
          <a:xfrm>
            <a:off x="451993" y="1755879"/>
            <a:ext cx="2439260" cy="4849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Blob Storage</a:t>
            </a:r>
          </a:p>
        </p:txBody>
      </p:sp>
      <p:pic>
        <p:nvPicPr>
          <p:cNvPr id="91" name="Picture 90" descr="A close up of a logo&#10;&#10;Description generated with very high confidence">
            <a:extLst>
              <a:ext uri="{FF2B5EF4-FFF2-40B4-BE49-F238E27FC236}">
                <a16:creationId xmlns:a16="http://schemas.microsoft.com/office/drawing/2014/main" id="{A354C971-D8A4-4C64-AD09-D7B04B302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591" y="1811835"/>
            <a:ext cx="430433" cy="373041"/>
          </a:xfrm>
          <a:prstGeom prst="rect">
            <a:avLst/>
          </a:prstGeom>
        </p:spPr>
      </p:pic>
      <p:sp>
        <p:nvSpPr>
          <p:cNvPr id="67" name="Rectangle 66">
            <a:extLst>
              <a:ext uri="{FF2B5EF4-FFF2-40B4-BE49-F238E27FC236}">
                <a16:creationId xmlns:a16="http://schemas.microsoft.com/office/drawing/2014/main" id="{108D490F-9C33-4DEA-BCE0-C850C1A8EDBB}"/>
              </a:ext>
            </a:extLst>
          </p:cNvPr>
          <p:cNvSpPr/>
          <p:nvPr/>
        </p:nvSpPr>
        <p:spPr bwMode="auto">
          <a:xfrm>
            <a:off x="451993" y="2288251"/>
            <a:ext cx="2439260" cy="4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cs typeface="Segoe UI Semibold" panose="020B0702040204020203" pitchFamily="34" charset="0"/>
              </a:rPr>
              <a:t>Resource Groups</a:t>
            </a:r>
          </a:p>
        </p:txBody>
      </p:sp>
      <p:pic>
        <p:nvPicPr>
          <p:cNvPr id="93" name="Picture 92" descr="A close up of a logo&#10;&#10;Description generated with very high confidence">
            <a:extLst>
              <a:ext uri="{FF2B5EF4-FFF2-40B4-BE49-F238E27FC236}">
                <a16:creationId xmlns:a16="http://schemas.microsoft.com/office/drawing/2014/main" id="{F5F2C16F-CE39-4D45-9D6A-F71BDB94B9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875" y="2343289"/>
            <a:ext cx="459544" cy="373041"/>
          </a:xfrm>
          <a:prstGeom prst="rect">
            <a:avLst/>
          </a:prstGeom>
        </p:spPr>
      </p:pic>
      <p:sp>
        <p:nvSpPr>
          <p:cNvPr id="68" name="Rectangle 67">
            <a:extLst>
              <a:ext uri="{FF2B5EF4-FFF2-40B4-BE49-F238E27FC236}">
                <a16:creationId xmlns:a16="http://schemas.microsoft.com/office/drawing/2014/main" id="{392A00CA-9A66-428D-AAC3-1C8E034FE36A}"/>
              </a:ext>
            </a:extLst>
          </p:cNvPr>
          <p:cNvSpPr/>
          <p:nvPr/>
        </p:nvSpPr>
        <p:spPr bwMode="auto">
          <a:xfrm>
            <a:off x="451993" y="2820624"/>
            <a:ext cx="2439260" cy="4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cs typeface="Segoe UI Semibold" panose="020B0702040204020203" pitchFamily="34" charset="0"/>
              </a:rPr>
              <a:t>Azure Subscriptions</a:t>
            </a:r>
          </a:p>
        </p:txBody>
      </p:sp>
      <p:pic>
        <p:nvPicPr>
          <p:cNvPr id="95" name="Picture 94" descr="A close up of a logo&#10;&#10;Description generated with very high confidence">
            <a:extLst>
              <a:ext uri="{FF2B5EF4-FFF2-40B4-BE49-F238E27FC236}">
                <a16:creationId xmlns:a16="http://schemas.microsoft.com/office/drawing/2014/main" id="{8AC0C3AF-A12D-4CCB-8379-274F4423F7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4485" y="2856341"/>
            <a:ext cx="504645" cy="373040"/>
          </a:xfrm>
          <a:prstGeom prst="rect">
            <a:avLst/>
          </a:prstGeom>
        </p:spPr>
      </p:pic>
      <p:sp>
        <p:nvSpPr>
          <p:cNvPr id="70" name="Rectangle 69">
            <a:extLst>
              <a:ext uri="{FF2B5EF4-FFF2-40B4-BE49-F238E27FC236}">
                <a16:creationId xmlns:a16="http://schemas.microsoft.com/office/drawing/2014/main" id="{B8C6A24C-FCC4-4934-8DA7-148780E32794}"/>
              </a:ext>
            </a:extLst>
          </p:cNvPr>
          <p:cNvSpPr/>
          <p:nvPr/>
        </p:nvSpPr>
        <p:spPr bwMode="auto">
          <a:xfrm>
            <a:off x="451993" y="5482486"/>
            <a:ext cx="2439260" cy="4849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cs typeface="Segoe UI Semibold" panose="020B0702040204020203" pitchFamily="34" charset="0"/>
              </a:rPr>
              <a:t>Custom Events (anything)</a:t>
            </a:r>
          </a:p>
        </p:txBody>
      </p:sp>
      <p:pic>
        <p:nvPicPr>
          <p:cNvPr id="97" name="Picture 96" descr="A close up of a logo&#10;&#10;Description generated with very high confidence">
            <a:extLst>
              <a:ext uri="{FF2B5EF4-FFF2-40B4-BE49-F238E27FC236}">
                <a16:creationId xmlns:a16="http://schemas.microsoft.com/office/drawing/2014/main" id="{6397B923-4A99-411D-AF68-ABB2C31A03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506" y="5533244"/>
            <a:ext cx="361906" cy="373041"/>
          </a:xfrm>
          <a:prstGeom prst="rect">
            <a:avLst/>
          </a:prstGeom>
        </p:spPr>
      </p:pic>
      <p:sp>
        <p:nvSpPr>
          <p:cNvPr id="69" name="Rectangle 68">
            <a:extLst>
              <a:ext uri="{FF2B5EF4-FFF2-40B4-BE49-F238E27FC236}">
                <a16:creationId xmlns:a16="http://schemas.microsoft.com/office/drawing/2014/main" id="{0FA47A78-028C-4830-9B94-A7922A498CD4}"/>
              </a:ext>
            </a:extLst>
          </p:cNvPr>
          <p:cNvSpPr/>
          <p:nvPr/>
        </p:nvSpPr>
        <p:spPr bwMode="auto">
          <a:xfrm>
            <a:off x="451993" y="3352996"/>
            <a:ext cx="2439260" cy="4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cs typeface="Segoe UI Semibold" panose="020B0702040204020203" pitchFamily="34" charset="0"/>
              </a:rPr>
              <a:t>Event Hubs</a:t>
            </a:r>
          </a:p>
        </p:txBody>
      </p:sp>
      <p:grpSp>
        <p:nvGrpSpPr>
          <p:cNvPr id="111" name="Group 110">
            <a:extLst>
              <a:ext uri="{FF2B5EF4-FFF2-40B4-BE49-F238E27FC236}">
                <a16:creationId xmlns:a16="http://schemas.microsoft.com/office/drawing/2014/main" id="{2EEA06D5-1DD4-4C27-939F-F89E1A91866F}"/>
              </a:ext>
            </a:extLst>
          </p:cNvPr>
          <p:cNvGrpSpPr>
            <a:grpSpLocks noChangeAspect="1"/>
          </p:cNvGrpSpPr>
          <p:nvPr/>
        </p:nvGrpSpPr>
        <p:grpSpPr>
          <a:xfrm>
            <a:off x="682117" y="3391876"/>
            <a:ext cx="387059" cy="391687"/>
            <a:chOff x="-649293" y="6227709"/>
            <a:chExt cx="265115" cy="268281"/>
          </a:xfrm>
        </p:grpSpPr>
        <p:sp>
          <p:nvSpPr>
            <p:cNvPr id="102" name="Freeform 5">
              <a:extLst>
                <a:ext uri="{FF2B5EF4-FFF2-40B4-BE49-F238E27FC236}">
                  <a16:creationId xmlns:a16="http://schemas.microsoft.com/office/drawing/2014/main" id="{7CFCD2AF-322F-4D7D-8534-469161528A1B}"/>
                </a:ext>
              </a:extLst>
            </p:cNvPr>
            <p:cNvSpPr>
              <a:spLocks/>
            </p:cNvSpPr>
            <p:nvPr/>
          </p:nvSpPr>
          <p:spPr bwMode="auto">
            <a:xfrm>
              <a:off x="-530229" y="6318203"/>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8 h 131"/>
                <a:gd name="T10" fmla="*/ 17 w 165"/>
                <a:gd name="T11" fmla="*/ 0 h 131"/>
                <a:gd name="T12" fmla="*/ 148 w 165"/>
                <a:gd name="T13" fmla="*/ 0 h 131"/>
                <a:gd name="T14" fmla="*/ 165 w 165"/>
                <a:gd name="T15" fmla="*/ 18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8"/>
                  </a:lnTo>
                  <a:cubicBezTo>
                    <a:pt x="0" y="8"/>
                    <a:pt x="7" y="0"/>
                    <a:pt x="17" y="0"/>
                  </a:cubicBezTo>
                  <a:lnTo>
                    <a:pt x="148" y="0"/>
                  </a:lnTo>
                  <a:cubicBezTo>
                    <a:pt x="158" y="0"/>
                    <a:pt x="165" y="8"/>
                    <a:pt x="165" y="18"/>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a:solidFill>
                  <a:srgbClr val="505050"/>
                </a:solidFill>
                <a:latin typeface="Segoe UI Semilight"/>
              </a:endParaRPr>
            </a:p>
          </p:txBody>
        </p:sp>
        <p:sp>
          <p:nvSpPr>
            <p:cNvPr id="103" name="Freeform 6">
              <a:extLst>
                <a:ext uri="{FF2B5EF4-FFF2-40B4-BE49-F238E27FC236}">
                  <a16:creationId xmlns:a16="http://schemas.microsoft.com/office/drawing/2014/main" id="{B386F195-D3B8-4304-B7A0-860AEFB42924}"/>
                </a:ext>
              </a:extLst>
            </p:cNvPr>
            <p:cNvSpPr>
              <a:spLocks/>
            </p:cNvSpPr>
            <p:nvPr/>
          </p:nvSpPr>
          <p:spPr bwMode="auto">
            <a:xfrm>
              <a:off x="-465142" y="6345190"/>
              <a:ext cx="44450" cy="34925"/>
            </a:xfrm>
            <a:custGeom>
              <a:avLst/>
              <a:gdLst>
                <a:gd name="T0" fmla="*/ 163 w 166"/>
                <a:gd name="T1" fmla="*/ 113 h 131"/>
                <a:gd name="T2" fmla="*/ 146 w 166"/>
                <a:gd name="T3" fmla="*/ 131 h 131"/>
                <a:gd name="T4" fmla="*/ 17 w 166"/>
                <a:gd name="T5" fmla="*/ 131 h 131"/>
                <a:gd name="T6" fmla="*/ 0 w 166"/>
                <a:gd name="T7" fmla="*/ 113 h 131"/>
                <a:gd name="T8" fmla="*/ 0 w 166"/>
                <a:gd name="T9" fmla="*/ 17 h 131"/>
                <a:gd name="T10" fmla="*/ 17 w 166"/>
                <a:gd name="T11" fmla="*/ 0 h 131"/>
                <a:gd name="T12" fmla="*/ 148 w 166"/>
                <a:gd name="T13" fmla="*/ 0 h 131"/>
                <a:gd name="T14" fmla="*/ 166 w 166"/>
                <a:gd name="T15" fmla="*/ 17 h 131"/>
                <a:gd name="T16" fmla="*/ 166 w 166"/>
                <a:gd name="T17" fmla="*/ 113 h 131"/>
                <a:gd name="T18" fmla="*/ 163 w 166"/>
                <a:gd name="T19" fmla="*/ 11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6" h="131">
                  <a:moveTo>
                    <a:pt x="163" y="113"/>
                  </a:moveTo>
                  <a:cubicBezTo>
                    <a:pt x="163" y="123"/>
                    <a:pt x="156" y="131"/>
                    <a:pt x="146" y="131"/>
                  </a:cubicBezTo>
                  <a:lnTo>
                    <a:pt x="17" y="131"/>
                  </a:lnTo>
                  <a:cubicBezTo>
                    <a:pt x="7" y="131"/>
                    <a:pt x="0" y="123"/>
                    <a:pt x="0" y="113"/>
                  </a:cubicBezTo>
                  <a:lnTo>
                    <a:pt x="0" y="17"/>
                  </a:lnTo>
                  <a:cubicBezTo>
                    <a:pt x="0" y="7"/>
                    <a:pt x="7" y="0"/>
                    <a:pt x="17" y="0"/>
                  </a:cubicBezTo>
                  <a:lnTo>
                    <a:pt x="148" y="0"/>
                  </a:lnTo>
                  <a:cubicBezTo>
                    <a:pt x="158" y="0"/>
                    <a:pt x="166" y="7"/>
                    <a:pt x="166" y="17"/>
                  </a:cubicBezTo>
                  <a:lnTo>
                    <a:pt x="166" y="113"/>
                  </a:lnTo>
                  <a:lnTo>
                    <a:pt x="163" y="113"/>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a:solidFill>
                  <a:srgbClr val="505050"/>
                </a:solidFill>
                <a:latin typeface="Segoe UI Semilight"/>
              </a:endParaRPr>
            </a:p>
          </p:txBody>
        </p:sp>
        <p:sp>
          <p:nvSpPr>
            <p:cNvPr id="104" name="Freeform 7">
              <a:extLst>
                <a:ext uri="{FF2B5EF4-FFF2-40B4-BE49-F238E27FC236}">
                  <a16:creationId xmlns:a16="http://schemas.microsoft.com/office/drawing/2014/main" id="{2BFD43ED-314F-4C1C-99A1-337C3018298F}"/>
                </a:ext>
              </a:extLst>
            </p:cNvPr>
            <p:cNvSpPr>
              <a:spLocks/>
            </p:cNvSpPr>
            <p:nvPr/>
          </p:nvSpPr>
          <p:spPr bwMode="auto">
            <a:xfrm>
              <a:off x="-530229" y="6372177"/>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7"/>
                    <a:pt x="7" y="0"/>
                    <a:pt x="17" y="0"/>
                  </a:cubicBezTo>
                  <a:lnTo>
                    <a:pt x="148" y="0"/>
                  </a:lnTo>
                  <a:cubicBezTo>
                    <a:pt x="158" y="0"/>
                    <a:pt x="165" y="7"/>
                    <a:pt x="165" y="17"/>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a:solidFill>
                  <a:srgbClr val="505050"/>
                </a:solidFill>
                <a:latin typeface="Segoe UI Semilight"/>
              </a:endParaRPr>
            </a:p>
          </p:txBody>
        </p:sp>
        <p:sp>
          <p:nvSpPr>
            <p:cNvPr id="105" name="Freeform 8">
              <a:extLst>
                <a:ext uri="{FF2B5EF4-FFF2-40B4-BE49-F238E27FC236}">
                  <a16:creationId xmlns:a16="http://schemas.microsoft.com/office/drawing/2014/main" id="{E03D9E08-EFA7-4825-A7CA-0B69D2BE7C34}"/>
                </a:ext>
              </a:extLst>
            </p:cNvPr>
            <p:cNvSpPr>
              <a:spLocks/>
            </p:cNvSpPr>
            <p:nvPr/>
          </p:nvSpPr>
          <p:spPr bwMode="auto">
            <a:xfrm>
              <a:off x="-593730" y="6289628"/>
              <a:ext cx="44450" cy="36512"/>
            </a:xfrm>
            <a:custGeom>
              <a:avLst/>
              <a:gdLst>
                <a:gd name="T0" fmla="*/ 168 w 168"/>
                <a:gd name="T1" fmla="*/ 119 h 136"/>
                <a:gd name="T2" fmla="*/ 151 w 168"/>
                <a:gd name="T3" fmla="*/ 136 h 136"/>
                <a:gd name="T4" fmla="*/ 18 w 168"/>
                <a:gd name="T5" fmla="*/ 136 h 136"/>
                <a:gd name="T6" fmla="*/ 0 w 168"/>
                <a:gd name="T7" fmla="*/ 119 h 136"/>
                <a:gd name="T8" fmla="*/ 0 w 168"/>
                <a:gd name="T9" fmla="*/ 17 h 136"/>
                <a:gd name="T10" fmla="*/ 18 w 168"/>
                <a:gd name="T11" fmla="*/ 0 h 136"/>
                <a:gd name="T12" fmla="*/ 149 w 168"/>
                <a:gd name="T13" fmla="*/ 0 h 136"/>
                <a:gd name="T14" fmla="*/ 168 w 168"/>
                <a:gd name="T15" fmla="*/ 17 h 136"/>
                <a:gd name="T16" fmla="*/ 168 w 168"/>
                <a:gd name="T17" fmla="*/ 11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8" h="136">
                  <a:moveTo>
                    <a:pt x="168" y="119"/>
                  </a:moveTo>
                  <a:cubicBezTo>
                    <a:pt x="168" y="128"/>
                    <a:pt x="161" y="136"/>
                    <a:pt x="151" y="136"/>
                  </a:cubicBezTo>
                  <a:lnTo>
                    <a:pt x="18" y="136"/>
                  </a:lnTo>
                  <a:cubicBezTo>
                    <a:pt x="8" y="136"/>
                    <a:pt x="0" y="128"/>
                    <a:pt x="0" y="119"/>
                  </a:cubicBezTo>
                  <a:lnTo>
                    <a:pt x="0" y="17"/>
                  </a:lnTo>
                  <a:cubicBezTo>
                    <a:pt x="0" y="7"/>
                    <a:pt x="8" y="0"/>
                    <a:pt x="18" y="0"/>
                  </a:cubicBezTo>
                  <a:lnTo>
                    <a:pt x="149" y="0"/>
                  </a:lnTo>
                  <a:cubicBezTo>
                    <a:pt x="161" y="0"/>
                    <a:pt x="168" y="7"/>
                    <a:pt x="168" y="17"/>
                  </a:cubicBezTo>
                  <a:lnTo>
                    <a:pt x="168" y="119"/>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a:solidFill>
                  <a:srgbClr val="505050"/>
                </a:solidFill>
                <a:latin typeface="Segoe UI Semilight"/>
              </a:endParaRPr>
            </a:p>
          </p:txBody>
        </p:sp>
        <p:sp>
          <p:nvSpPr>
            <p:cNvPr id="106" name="Freeform 9">
              <a:extLst>
                <a:ext uri="{FF2B5EF4-FFF2-40B4-BE49-F238E27FC236}">
                  <a16:creationId xmlns:a16="http://schemas.microsoft.com/office/drawing/2014/main" id="{47A716DD-7A62-44B4-BF99-CBFF14B41279}"/>
                </a:ext>
              </a:extLst>
            </p:cNvPr>
            <p:cNvSpPr>
              <a:spLocks/>
            </p:cNvSpPr>
            <p:nvPr/>
          </p:nvSpPr>
          <p:spPr bwMode="auto">
            <a:xfrm>
              <a:off x="-649293" y="6227709"/>
              <a:ext cx="263527" cy="61912"/>
            </a:xfrm>
            <a:custGeom>
              <a:avLst/>
              <a:gdLst>
                <a:gd name="T0" fmla="*/ 960 w 977"/>
                <a:gd name="T1" fmla="*/ 0 h 235"/>
                <a:gd name="T2" fmla="*/ 18 w 977"/>
                <a:gd name="T3" fmla="*/ 0 h 235"/>
                <a:gd name="T4" fmla="*/ 0 w 977"/>
                <a:gd name="T5" fmla="*/ 18 h 235"/>
                <a:gd name="T6" fmla="*/ 0 w 977"/>
                <a:gd name="T7" fmla="*/ 218 h 235"/>
                <a:gd name="T8" fmla="*/ 18 w 977"/>
                <a:gd name="T9" fmla="*/ 235 h 235"/>
                <a:gd name="T10" fmla="*/ 119 w 977"/>
                <a:gd name="T11" fmla="*/ 235 h 235"/>
                <a:gd name="T12" fmla="*/ 136 w 977"/>
                <a:gd name="T13" fmla="*/ 218 h 235"/>
                <a:gd name="T14" fmla="*/ 136 w 977"/>
                <a:gd name="T15" fmla="*/ 134 h 235"/>
                <a:gd name="T16" fmla="*/ 841 w 977"/>
                <a:gd name="T17" fmla="*/ 134 h 235"/>
                <a:gd name="T18" fmla="*/ 841 w 977"/>
                <a:gd name="T19" fmla="*/ 218 h 235"/>
                <a:gd name="T20" fmla="*/ 861 w 977"/>
                <a:gd name="T21" fmla="*/ 235 h 235"/>
                <a:gd name="T22" fmla="*/ 957 w 977"/>
                <a:gd name="T23" fmla="*/ 235 h 235"/>
                <a:gd name="T24" fmla="*/ 975 w 977"/>
                <a:gd name="T25" fmla="*/ 218 h 235"/>
                <a:gd name="T26" fmla="*/ 975 w 977"/>
                <a:gd name="T27" fmla="*/ 18 h 235"/>
                <a:gd name="T28" fmla="*/ 960 w 977"/>
                <a:gd name="T29" fmla="*/ 0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235">
                  <a:moveTo>
                    <a:pt x="960" y="0"/>
                  </a:moveTo>
                  <a:lnTo>
                    <a:pt x="18" y="0"/>
                  </a:lnTo>
                  <a:cubicBezTo>
                    <a:pt x="8" y="0"/>
                    <a:pt x="0" y="8"/>
                    <a:pt x="0" y="18"/>
                  </a:cubicBezTo>
                  <a:lnTo>
                    <a:pt x="0" y="218"/>
                  </a:lnTo>
                  <a:cubicBezTo>
                    <a:pt x="0" y="228"/>
                    <a:pt x="8" y="235"/>
                    <a:pt x="18" y="235"/>
                  </a:cubicBezTo>
                  <a:lnTo>
                    <a:pt x="119" y="235"/>
                  </a:lnTo>
                  <a:cubicBezTo>
                    <a:pt x="129" y="235"/>
                    <a:pt x="136" y="228"/>
                    <a:pt x="136" y="218"/>
                  </a:cubicBezTo>
                  <a:lnTo>
                    <a:pt x="136" y="134"/>
                  </a:lnTo>
                  <a:lnTo>
                    <a:pt x="841" y="134"/>
                  </a:lnTo>
                  <a:lnTo>
                    <a:pt x="841" y="218"/>
                  </a:lnTo>
                  <a:cubicBezTo>
                    <a:pt x="841" y="228"/>
                    <a:pt x="849" y="235"/>
                    <a:pt x="861" y="235"/>
                  </a:cubicBezTo>
                  <a:lnTo>
                    <a:pt x="957" y="235"/>
                  </a:lnTo>
                  <a:cubicBezTo>
                    <a:pt x="967" y="235"/>
                    <a:pt x="975" y="228"/>
                    <a:pt x="975" y="218"/>
                  </a:cubicBezTo>
                  <a:lnTo>
                    <a:pt x="975" y="18"/>
                  </a:lnTo>
                  <a:cubicBezTo>
                    <a:pt x="977" y="8"/>
                    <a:pt x="970" y="0"/>
                    <a:pt x="960" y="0"/>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a:solidFill>
                  <a:srgbClr val="505050"/>
                </a:solidFill>
                <a:latin typeface="Segoe UI Semilight"/>
              </a:endParaRPr>
            </a:p>
          </p:txBody>
        </p:sp>
        <p:sp>
          <p:nvSpPr>
            <p:cNvPr id="107" name="Freeform 10">
              <a:extLst>
                <a:ext uri="{FF2B5EF4-FFF2-40B4-BE49-F238E27FC236}">
                  <a16:creationId xmlns:a16="http://schemas.microsoft.com/office/drawing/2014/main" id="{A0080346-80AE-4A69-AC44-05FE02DA339B}"/>
                </a:ext>
              </a:extLst>
            </p:cNvPr>
            <p:cNvSpPr>
              <a:spLocks/>
            </p:cNvSpPr>
            <p:nvPr/>
          </p:nvSpPr>
          <p:spPr bwMode="auto">
            <a:xfrm>
              <a:off x="-647706" y="6432491"/>
              <a:ext cx="263528" cy="63499"/>
            </a:xfrm>
            <a:custGeom>
              <a:avLst/>
              <a:gdLst>
                <a:gd name="T0" fmla="*/ 955 w 975"/>
                <a:gd name="T1" fmla="*/ 2 h 235"/>
                <a:gd name="T2" fmla="*/ 858 w 975"/>
                <a:gd name="T3" fmla="*/ 2 h 235"/>
                <a:gd name="T4" fmla="*/ 841 w 975"/>
                <a:gd name="T5" fmla="*/ 20 h 235"/>
                <a:gd name="T6" fmla="*/ 841 w 975"/>
                <a:gd name="T7" fmla="*/ 101 h 235"/>
                <a:gd name="T8" fmla="*/ 134 w 975"/>
                <a:gd name="T9" fmla="*/ 101 h 235"/>
                <a:gd name="T10" fmla="*/ 134 w 975"/>
                <a:gd name="T11" fmla="*/ 17 h 235"/>
                <a:gd name="T12" fmla="*/ 114 w 975"/>
                <a:gd name="T13" fmla="*/ 0 h 235"/>
                <a:gd name="T14" fmla="*/ 18 w 975"/>
                <a:gd name="T15" fmla="*/ 0 h 235"/>
                <a:gd name="T16" fmla="*/ 0 w 975"/>
                <a:gd name="T17" fmla="*/ 20 h 235"/>
                <a:gd name="T18" fmla="*/ 0 w 975"/>
                <a:gd name="T19" fmla="*/ 218 h 235"/>
                <a:gd name="T20" fmla="*/ 18 w 975"/>
                <a:gd name="T21" fmla="*/ 235 h 235"/>
                <a:gd name="T22" fmla="*/ 957 w 975"/>
                <a:gd name="T23" fmla="*/ 235 h 235"/>
                <a:gd name="T24" fmla="*/ 975 w 975"/>
                <a:gd name="T25" fmla="*/ 218 h 235"/>
                <a:gd name="T26" fmla="*/ 975 w 975"/>
                <a:gd name="T27" fmla="*/ 20 h 235"/>
                <a:gd name="T28" fmla="*/ 955 w 975"/>
                <a:gd name="T29" fmla="*/ 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5" h="235">
                  <a:moveTo>
                    <a:pt x="955" y="2"/>
                  </a:moveTo>
                  <a:lnTo>
                    <a:pt x="858" y="2"/>
                  </a:lnTo>
                  <a:cubicBezTo>
                    <a:pt x="849" y="2"/>
                    <a:pt x="841" y="10"/>
                    <a:pt x="841" y="20"/>
                  </a:cubicBezTo>
                  <a:lnTo>
                    <a:pt x="841" y="101"/>
                  </a:lnTo>
                  <a:lnTo>
                    <a:pt x="134" y="101"/>
                  </a:lnTo>
                  <a:lnTo>
                    <a:pt x="134" y="17"/>
                  </a:lnTo>
                  <a:cubicBezTo>
                    <a:pt x="134" y="7"/>
                    <a:pt x="127" y="0"/>
                    <a:pt x="114" y="0"/>
                  </a:cubicBezTo>
                  <a:lnTo>
                    <a:pt x="18" y="0"/>
                  </a:lnTo>
                  <a:cubicBezTo>
                    <a:pt x="8" y="0"/>
                    <a:pt x="0" y="7"/>
                    <a:pt x="0" y="20"/>
                  </a:cubicBezTo>
                  <a:lnTo>
                    <a:pt x="0" y="218"/>
                  </a:lnTo>
                  <a:cubicBezTo>
                    <a:pt x="0" y="227"/>
                    <a:pt x="8" y="235"/>
                    <a:pt x="18" y="235"/>
                  </a:cubicBezTo>
                  <a:lnTo>
                    <a:pt x="957" y="235"/>
                  </a:lnTo>
                  <a:cubicBezTo>
                    <a:pt x="967" y="235"/>
                    <a:pt x="975" y="227"/>
                    <a:pt x="975" y="218"/>
                  </a:cubicBezTo>
                  <a:lnTo>
                    <a:pt x="975" y="20"/>
                  </a:lnTo>
                  <a:cubicBezTo>
                    <a:pt x="972" y="10"/>
                    <a:pt x="965" y="2"/>
                    <a:pt x="955" y="2"/>
                  </a:cubicBez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dirty="0">
                <a:solidFill>
                  <a:srgbClr val="505050"/>
                </a:solidFill>
                <a:latin typeface="Segoe UI Semilight"/>
              </a:endParaRPr>
            </a:p>
          </p:txBody>
        </p:sp>
        <p:sp>
          <p:nvSpPr>
            <p:cNvPr id="108" name="Freeform 11">
              <a:extLst>
                <a:ext uri="{FF2B5EF4-FFF2-40B4-BE49-F238E27FC236}">
                  <a16:creationId xmlns:a16="http://schemas.microsoft.com/office/drawing/2014/main" id="{BDE47198-C89D-408D-B42E-EDF1E0BABC1F}"/>
                </a:ext>
              </a:extLst>
            </p:cNvPr>
            <p:cNvSpPr>
              <a:spLocks/>
            </p:cNvSpPr>
            <p:nvPr/>
          </p:nvSpPr>
          <p:spPr bwMode="auto">
            <a:xfrm>
              <a:off x="-593728" y="6343582"/>
              <a:ext cx="44450" cy="34925"/>
            </a:xfrm>
            <a:custGeom>
              <a:avLst/>
              <a:gdLst>
                <a:gd name="T0" fmla="*/ 165 w 165"/>
                <a:gd name="T1" fmla="*/ 114 h 131"/>
                <a:gd name="T2" fmla="*/ 148 w 165"/>
                <a:gd name="T3" fmla="*/ 131 h 131"/>
                <a:gd name="T4" fmla="*/ 17 w 165"/>
                <a:gd name="T5" fmla="*/ 131 h 131"/>
                <a:gd name="T6" fmla="*/ 0 w 165"/>
                <a:gd name="T7" fmla="*/ 114 h 131"/>
                <a:gd name="T8" fmla="*/ 0 w 165"/>
                <a:gd name="T9" fmla="*/ 17 h 131"/>
                <a:gd name="T10" fmla="*/ 17 w 165"/>
                <a:gd name="T11" fmla="*/ 0 h 131"/>
                <a:gd name="T12" fmla="*/ 148 w 165"/>
                <a:gd name="T13" fmla="*/ 0 h 131"/>
                <a:gd name="T14" fmla="*/ 165 w 165"/>
                <a:gd name="T15" fmla="*/ 17 h 131"/>
                <a:gd name="T16" fmla="*/ 165 w 165"/>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5" h="131">
                  <a:moveTo>
                    <a:pt x="165" y="114"/>
                  </a:moveTo>
                  <a:cubicBezTo>
                    <a:pt x="165" y="124"/>
                    <a:pt x="158" y="131"/>
                    <a:pt x="148" y="131"/>
                  </a:cubicBezTo>
                  <a:lnTo>
                    <a:pt x="17" y="131"/>
                  </a:lnTo>
                  <a:cubicBezTo>
                    <a:pt x="7" y="131"/>
                    <a:pt x="0" y="124"/>
                    <a:pt x="0" y="114"/>
                  </a:cubicBezTo>
                  <a:lnTo>
                    <a:pt x="0" y="17"/>
                  </a:lnTo>
                  <a:cubicBezTo>
                    <a:pt x="0" y="8"/>
                    <a:pt x="7" y="0"/>
                    <a:pt x="17" y="0"/>
                  </a:cubicBezTo>
                  <a:lnTo>
                    <a:pt x="148" y="0"/>
                  </a:lnTo>
                  <a:cubicBezTo>
                    <a:pt x="158" y="0"/>
                    <a:pt x="165" y="8"/>
                    <a:pt x="165" y="17"/>
                  </a:cubicBezTo>
                  <a:lnTo>
                    <a:pt x="165"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a:solidFill>
                  <a:srgbClr val="505050"/>
                </a:solidFill>
                <a:latin typeface="Segoe UI Semilight"/>
              </a:endParaRPr>
            </a:p>
          </p:txBody>
        </p:sp>
        <p:sp>
          <p:nvSpPr>
            <p:cNvPr id="109" name="Freeform 12">
              <a:extLst>
                <a:ext uri="{FF2B5EF4-FFF2-40B4-BE49-F238E27FC236}">
                  <a16:creationId xmlns:a16="http://schemas.microsoft.com/office/drawing/2014/main" id="{F94135D5-38D2-4007-AF6C-8A5155FDDFF4}"/>
                </a:ext>
              </a:extLst>
            </p:cNvPr>
            <p:cNvSpPr>
              <a:spLocks/>
            </p:cNvSpPr>
            <p:nvPr/>
          </p:nvSpPr>
          <p:spPr bwMode="auto">
            <a:xfrm>
              <a:off x="-593725" y="6397620"/>
              <a:ext cx="44450" cy="34925"/>
            </a:xfrm>
            <a:custGeom>
              <a:avLst/>
              <a:gdLst>
                <a:gd name="T0" fmla="*/ 166 w 166"/>
                <a:gd name="T1" fmla="*/ 114 h 131"/>
                <a:gd name="T2" fmla="*/ 149 w 166"/>
                <a:gd name="T3" fmla="*/ 131 h 131"/>
                <a:gd name="T4" fmla="*/ 18 w 166"/>
                <a:gd name="T5" fmla="*/ 131 h 131"/>
                <a:gd name="T6" fmla="*/ 0 w 166"/>
                <a:gd name="T7" fmla="*/ 114 h 131"/>
                <a:gd name="T8" fmla="*/ 0 w 166"/>
                <a:gd name="T9" fmla="*/ 17 h 131"/>
                <a:gd name="T10" fmla="*/ 18 w 166"/>
                <a:gd name="T11" fmla="*/ 0 h 131"/>
                <a:gd name="T12" fmla="*/ 149 w 166"/>
                <a:gd name="T13" fmla="*/ 0 h 131"/>
                <a:gd name="T14" fmla="*/ 166 w 166"/>
                <a:gd name="T15" fmla="*/ 17 h 131"/>
                <a:gd name="T16" fmla="*/ 166 w 166"/>
                <a:gd name="T17" fmla="*/ 114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 h="131">
                  <a:moveTo>
                    <a:pt x="166" y="114"/>
                  </a:moveTo>
                  <a:cubicBezTo>
                    <a:pt x="166" y="124"/>
                    <a:pt x="158" y="131"/>
                    <a:pt x="149" y="131"/>
                  </a:cubicBezTo>
                  <a:lnTo>
                    <a:pt x="18" y="131"/>
                  </a:lnTo>
                  <a:cubicBezTo>
                    <a:pt x="8" y="131"/>
                    <a:pt x="0" y="124"/>
                    <a:pt x="0" y="114"/>
                  </a:cubicBezTo>
                  <a:lnTo>
                    <a:pt x="0" y="17"/>
                  </a:lnTo>
                  <a:cubicBezTo>
                    <a:pt x="0" y="7"/>
                    <a:pt x="8" y="0"/>
                    <a:pt x="18" y="0"/>
                  </a:cubicBezTo>
                  <a:lnTo>
                    <a:pt x="149" y="0"/>
                  </a:lnTo>
                  <a:cubicBezTo>
                    <a:pt x="158" y="0"/>
                    <a:pt x="166" y="7"/>
                    <a:pt x="166" y="17"/>
                  </a:cubicBezTo>
                  <a:lnTo>
                    <a:pt x="166" y="114"/>
                  </a:lnTo>
                  <a:close/>
                </a:path>
              </a:pathLst>
            </a:custGeom>
            <a:solidFill>
              <a:srgbClr val="FFFFFF"/>
            </a:solidFill>
            <a:ln w="0">
              <a:noFill/>
              <a:prstDash val="solid"/>
              <a:round/>
              <a:headEnd/>
              <a:tailEnd/>
            </a:ln>
          </p:spPr>
          <p:txBody>
            <a:bodyPr vert="horz" wrap="square" lIns="91427" tIns="45713" rIns="91427" bIns="45713" numCol="1" anchor="t" anchorCtr="0" compatLnSpc="1">
              <a:prstTxWarp prst="textNoShape">
                <a:avLst/>
              </a:prstTxWarp>
            </a:bodyPr>
            <a:lstStyle/>
            <a:p>
              <a:pPr defTabSz="932509">
                <a:defRPr/>
              </a:pPr>
              <a:endParaRPr lang="en-US">
                <a:solidFill>
                  <a:srgbClr val="505050"/>
                </a:solidFill>
                <a:latin typeface="Segoe UI Semilight"/>
              </a:endParaRPr>
            </a:p>
          </p:txBody>
        </p:sp>
      </p:grpSp>
      <p:sp>
        <p:nvSpPr>
          <p:cNvPr id="76" name="Rectangle 75">
            <a:extLst>
              <a:ext uri="{FF2B5EF4-FFF2-40B4-BE49-F238E27FC236}">
                <a16:creationId xmlns:a16="http://schemas.microsoft.com/office/drawing/2014/main" id="{FC5D3F05-E947-4456-8E03-3507D58FB77D}"/>
              </a:ext>
            </a:extLst>
          </p:cNvPr>
          <p:cNvSpPr/>
          <p:nvPr/>
        </p:nvSpPr>
        <p:spPr bwMode="auto">
          <a:xfrm>
            <a:off x="6990826" y="5392470"/>
            <a:ext cx="5046772" cy="1119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Other Services</a:t>
            </a:r>
            <a:br>
              <a:rPr lang="en-US" sz="20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br>
            <a:r>
              <a:rPr lang="en-US" sz="20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Applications</a:t>
            </a:r>
          </a:p>
        </p:txBody>
      </p:sp>
      <p:grpSp>
        <p:nvGrpSpPr>
          <p:cNvPr id="3" name="Group 2">
            <a:extLst>
              <a:ext uri="{FF2B5EF4-FFF2-40B4-BE49-F238E27FC236}">
                <a16:creationId xmlns:a16="http://schemas.microsoft.com/office/drawing/2014/main" id="{7C420112-5A13-4CDB-989C-D995B7999D3D}"/>
              </a:ext>
            </a:extLst>
          </p:cNvPr>
          <p:cNvGrpSpPr/>
          <p:nvPr/>
        </p:nvGrpSpPr>
        <p:grpSpPr>
          <a:xfrm>
            <a:off x="11148345" y="5551376"/>
            <a:ext cx="944875" cy="822334"/>
            <a:chOff x="10929878" y="5443020"/>
            <a:chExt cx="926432" cy="806283"/>
          </a:xfrm>
        </p:grpSpPr>
        <p:pic>
          <p:nvPicPr>
            <p:cNvPr id="87" name="Picture 86" descr="A close up of a logo&#10;&#10;Description generated with very high confidence">
              <a:extLst>
                <a:ext uri="{FF2B5EF4-FFF2-40B4-BE49-F238E27FC236}">
                  <a16:creationId xmlns:a16="http://schemas.microsoft.com/office/drawing/2014/main" id="{61CE4973-495C-4D7E-BE41-724C66520FE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65978" y="5443020"/>
              <a:ext cx="454232" cy="411480"/>
            </a:xfrm>
            <a:prstGeom prst="rect">
              <a:avLst/>
            </a:prstGeom>
          </p:spPr>
        </p:pic>
        <p:sp>
          <p:nvSpPr>
            <p:cNvPr id="116" name="TextBox 115">
              <a:extLst>
                <a:ext uri="{FF2B5EF4-FFF2-40B4-BE49-F238E27FC236}">
                  <a16:creationId xmlns:a16="http://schemas.microsoft.com/office/drawing/2014/main" id="{847ADA6B-2DCE-481E-A7AB-9C0C3F289CCC}"/>
                </a:ext>
              </a:extLst>
            </p:cNvPr>
            <p:cNvSpPr txBox="1"/>
            <p:nvPr/>
          </p:nvSpPr>
          <p:spPr>
            <a:xfrm>
              <a:off x="10929878" y="5862166"/>
              <a:ext cx="926432" cy="387137"/>
            </a:xfrm>
            <a:prstGeom prst="rect">
              <a:avLst/>
            </a:prstGeom>
            <a:noFill/>
          </p:spPr>
          <p:txBody>
            <a:bodyPr wrap="none" lIns="91427" tIns="45713" rIns="91427" bIns="45713" rtlCol="0" anchor="ctr">
              <a:spAutoFit/>
            </a:bodyPr>
            <a:lstStyle/>
            <a:p>
              <a:pPr algn="ctr" defTabSz="932509">
                <a:lnSpc>
                  <a:spcPct val="90000"/>
                </a:lnSpc>
                <a:spcAft>
                  <a:spcPts val="600"/>
                </a:spcAft>
                <a:defRPr/>
              </a:pPr>
              <a:r>
                <a:rPr lang="en-US" sz="10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Azure</a:t>
              </a:r>
              <a:br>
                <a:rPr lang="en-US" sz="10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Automation</a:t>
              </a:r>
            </a:p>
          </p:txBody>
        </p:sp>
      </p:grpSp>
      <p:grpSp>
        <p:nvGrpSpPr>
          <p:cNvPr id="128" name="Group 127">
            <a:extLst>
              <a:ext uri="{FF2B5EF4-FFF2-40B4-BE49-F238E27FC236}">
                <a16:creationId xmlns:a16="http://schemas.microsoft.com/office/drawing/2014/main" id="{BF04674C-F533-4DB0-AB44-E985E94D689E}"/>
              </a:ext>
            </a:extLst>
          </p:cNvPr>
          <p:cNvGrpSpPr/>
          <p:nvPr/>
        </p:nvGrpSpPr>
        <p:grpSpPr>
          <a:xfrm>
            <a:off x="3078610" y="3849823"/>
            <a:ext cx="687457" cy="457135"/>
            <a:chOff x="3078163" y="3849873"/>
            <a:chExt cx="916823" cy="457200"/>
          </a:xfrm>
        </p:grpSpPr>
        <p:sp>
          <p:nvSpPr>
            <p:cNvPr id="125" name="Freeform 17">
              <a:extLst>
                <a:ext uri="{FF2B5EF4-FFF2-40B4-BE49-F238E27FC236}">
                  <a16:creationId xmlns:a16="http://schemas.microsoft.com/office/drawing/2014/main" id="{65944B76-0C0B-4F19-B15B-65691723E85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a:solidFill>
                  <a:srgbClr val="505050"/>
                </a:solidFill>
                <a:latin typeface="Segoe UI Semilight"/>
              </a:endParaRPr>
            </a:p>
          </p:txBody>
        </p:sp>
        <p:cxnSp>
          <p:nvCxnSpPr>
            <p:cNvPr id="127" name="Straight Connector 126">
              <a:extLst>
                <a:ext uri="{FF2B5EF4-FFF2-40B4-BE49-F238E27FC236}">
                  <a16:creationId xmlns:a16="http://schemas.microsoft.com/office/drawing/2014/main" id="{EADAB537-20CD-4184-BC85-C4A2DDC82B2D}"/>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129" name="Group 128">
            <a:extLst>
              <a:ext uri="{FF2B5EF4-FFF2-40B4-BE49-F238E27FC236}">
                <a16:creationId xmlns:a16="http://schemas.microsoft.com/office/drawing/2014/main" id="{C14E95FE-38DD-43BF-8345-6744BF609C5B}"/>
              </a:ext>
            </a:extLst>
          </p:cNvPr>
          <p:cNvGrpSpPr/>
          <p:nvPr/>
        </p:nvGrpSpPr>
        <p:grpSpPr>
          <a:xfrm>
            <a:off x="5892011" y="3849823"/>
            <a:ext cx="916693" cy="457135"/>
            <a:chOff x="3078163" y="3849873"/>
            <a:chExt cx="916823" cy="457200"/>
          </a:xfrm>
        </p:grpSpPr>
        <p:sp>
          <p:nvSpPr>
            <p:cNvPr id="130" name="Freeform 17">
              <a:extLst>
                <a:ext uri="{FF2B5EF4-FFF2-40B4-BE49-F238E27FC236}">
                  <a16:creationId xmlns:a16="http://schemas.microsoft.com/office/drawing/2014/main" id="{B7CDCE7C-6DB4-44D9-B277-0A822FDD939F}"/>
                </a:ext>
              </a:extLst>
            </p:cNvPr>
            <p:cNvSpPr>
              <a:spLocks noChangeAspect="1"/>
            </p:cNvSpPr>
            <p:nvPr/>
          </p:nvSpPr>
          <p:spPr bwMode="auto">
            <a:xfrm>
              <a:off x="3766208" y="3849873"/>
              <a:ext cx="228778" cy="457200"/>
            </a:xfrm>
            <a:custGeom>
              <a:avLst/>
              <a:gdLst>
                <a:gd name="T0" fmla="*/ 0 w 1296"/>
                <a:gd name="T1" fmla="*/ 0 h 2590"/>
                <a:gd name="T2" fmla="*/ 1296 w 1296"/>
                <a:gd name="T3" fmla="*/ 1297 h 2590"/>
                <a:gd name="T4" fmla="*/ 0 w 1296"/>
                <a:gd name="T5" fmla="*/ 2590 h 2590"/>
              </a:gdLst>
              <a:ahLst/>
              <a:cxnLst>
                <a:cxn ang="0">
                  <a:pos x="T0" y="T1"/>
                </a:cxn>
                <a:cxn ang="0">
                  <a:pos x="T2" y="T3"/>
                </a:cxn>
                <a:cxn ang="0">
                  <a:pos x="T4" y="T5"/>
                </a:cxn>
              </a:cxnLst>
              <a:rect l="0" t="0" r="r" b="b"/>
              <a:pathLst>
                <a:path w="1296" h="2590">
                  <a:moveTo>
                    <a:pt x="0" y="0"/>
                  </a:moveTo>
                  <a:lnTo>
                    <a:pt x="1296" y="1297"/>
                  </a:lnTo>
                  <a:lnTo>
                    <a:pt x="0" y="2590"/>
                  </a:lnTo>
                </a:path>
              </a:pathLst>
            </a:cu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09">
                <a:defRPr/>
              </a:pPr>
              <a:endParaRPr lang="en-US">
                <a:solidFill>
                  <a:srgbClr val="505050"/>
                </a:solidFill>
                <a:latin typeface="Segoe UI Semilight"/>
              </a:endParaRPr>
            </a:p>
          </p:txBody>
        </p:sp>
        <p:cxnSp>
          <p:nvCxnSpPr>
            <p:cNvPr id="131" name="Straight Connector 130">
              <a:extLst>
                <a:ext uri="{FF2B5EF4-FFF2-40B4-BE49-F238E27FC236}">
                  <a16:creationId xmlns:a16="http://schemas.microsoft.com/office/drawing/2014/main" id="{B2FF0200-73DA-4BF1-ACF3-27B7CD419864}"/>
                </a:ext>
              </a:extLst>
            </p:cNvPr>
            <p:cNvCxnSpPr/>
            <p:nvPr/>
          </p:nvCxnSpPr>
          <p:spPr>
            <a:xfrm flipH="1">
              <a:off x="3078163" y="4078826"/>
              <a:ext cx="916823" cy="0"/>
            </a:xfrm>
            <a:prstGeom prst="line">
              <a:avLst/>
            </a:prstGeom>
            <a:noFill/>
            <a:ln w="19050" cap="rnd">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cxnSp>
      </p:grpSp>
      <p:sp>
        <p:nvSpPr>
          <p:cNvPr id="77" name="Rectangle 76">
            <a:extLst>
              <a:ext uri="{FF2B5EF4-FFF2-40B4-BE49-F238E27FC236}">
                <a16:creationId xmlns:a16="http://schemas.microsoft.com/office/drawing/2014/main" id="{4393BD6F-4467-498C-A437-A670CEDBEA6C}"/>
              </a:ext>
            </a:extLst>
          </p:cNvPr>
          <p:cNvSpPr/>
          <p:nvPr/>
        </p:nvSpPr>
        <p:spPr bwMode="auto">
          <a:xfrm>
            <a:off x="451993" y="6014261"/>
            <a:ext cx="2439260" cy="484954"/>
          </a:xfrm>
          <a:prstGeom prst="rect">
            <a:avLst/>
          </a:prstGeom>
          <a:solidFill>
            <a:srgbClr val="00A2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CloudEvents Sources</a:t>
            </a:r>
          </a:p>
        </p:txBody>
      </p:sp>
      <p:sp>
        <p:nvSpPr>
          <p:cNvPr id="79" name="Rectangle 78">
            <a:extLst>
              <a:ext uri="{FF2B5EF4-FFF2-40B4-BE49-F238E27FC236}">
                <a16:creationId xmlns:a16="http://schemas.microsoft.com/office/drawing/2014/main" id="{ED298B07-9745-4FE5-BB62-5182BF2E1959}"/>
              </a:ext>
            </a:extLst>
          </p:cNvPr>
          <p:cNvSpPr/>
          <p:nvPr/>
        </p:nvSpPr>
        <p:spPr bwMode="auto">
          <a:xfrm>
            <a:off x="451993" y="4950113"/>
            <a:ext cx="2439260" cy="4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Service Bus</a:t>
            </a:r>
            <a:endParaRPr lang="en-US" sz="18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endParaRPr>
          </a:p>
        </p:txBody>
      </p:sp>
      <p:sp>
        <p:nvSpPr>
          <p:cNvPr id="80" name="Rectangle 79">
            <a:extLst>
              <a:ext uri="{FF2B5EF4-FFF2-40B4-BE49-F238E27FC236}">
                <a16:creationId xmlns:a16="http://schemas.microsoft.com/office/drawing/2014/main" id="{5F3CC62D-7A69-47F5-8F05-FB4159B24180}"/>
              </a:ext>
            </a:extLst>
          </p:cNvPr>
          <p:cNvSpPr/>
          <p:nvPr/>
        </p:nvSpPr>
        <p:spPr bwMode="auto">
          <a:xfrm>
            <a:off x="451993" y="4417741"/>
            <a:ext cx="2439260" cy="4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IoT Hub</a:t>
            </a:r>
          </a:p>
        </p:txBody>
      </p:sp>
      <p:sp>
        <p:nvSpPr>
          <p:cNvPr id="81" name="Rectangle 80">
            <a:extLst>
              <a:ext uri="{FF2B5EF4-FFF2-40B4-BE49-F238E27FC236}">
                <a16:creationId xmlns:a16="http://schemas.microsoft.com/office/drawing/2014/main" id="{7F9919DD-B616-4EBA-B638-B7B1F4E57D75}"/>
              </a:ext>
            </a:extLst>
          </p:cNvPr>
          <p:cNvSpPr/>
          <p:nvPr/>
        </p:nvSpPr>
        <p:spPr bwMode="auto">
          <a:xfrm>
            <a:off x="451993" y="3885368"/>
            <a:ext cx="2439260" cy="48495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Azure Media Service</a:t>
            </a:r>
          </a:p>
        </p:txBody>
      </p:sp>
      <p:pic>
        <p:nvPicPr>
          <p:cNvPr id="4" name="Graphic 3">
            <a:extLst>
              <a:ext uri="{FF2B5EF4-FFF2-40B4-BE49-F238E27FC236}">
                <a16:creationId xmlns:a16="http://schemas.microsoft.com/office/drawing/2014/main" id="{C051BAF4-90EA-459B-9B23-6E81B1812EBD}"/>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38001" t="32862" r="38579" b="32338"/>
          <a:stretch/>
        </p:blipFill>
        <p:spPr>
          <a:xfrm>
            <a:off x="708747" y="3937048"/>
            <a:ext cx="331480" cy="382367"/>
          </a:xfrm>
          <a:prstGeom prst="rect">
            <a:avLst/>
          </a:prstGeom>
        </p:spPr>
      </p:pic>
      <p:pic>
        <p:nvPicPr>
          <p:cNvPr id="63" name="Picture 62">
            <a:extLst>
              <a:ext uri="{FF2B5EF4-FFF2-40B4-BE49-F238E27FC236}">
                <a16:creationId xmlns:a16="http://schemas.microsoft.com/office/drawing/2014/main" id="{2E0483EA-6F02-4E3A-93DA-06C236FE4809}"/>
              </a:ext>
            </a:extLst>
          </p:cNvPr>
          <p:cNvPicPr>
            <a:picLocks noChangeAspect="1"/>
          </p:cNvPicPr>
          <p:nvPr/>
        </p:nvPicPr>
        <p:blipFill>
          <a:blip r:embed="rId10">
            <a:biLevel thresh="25000"/>
          </a:blip>
          <a:stretch>
            <a:fillRect/>
          </a:stretch>
        </p:blipFill>
        <p:spPr>
          <a:xfrm>
            <a:off x="686030" y="4477602"/>
            <a:ext cx="382367" cy="382367"/>
          </a:xfrm>
          <a:prstGeom prst="rect">
            <a:avLst/>
          </a:prstGeom>
          <a:noFill/>
        </p:spPr>
      </p:pic>
      <p:pic>
        <p:nvPicPr>
          <p:cNvPr id="64" name="Picture 63">
            <a:extLst>
              <a:ext uri="{FF2B5EF4-FFF2-40B4-BE49-F238E27FC236}">
                <a16:creationId xmlns:a16="http://schemas.microsoft.com/office/drawing/2014/main" id="{27F4AF4C-97F1-47FB-9DC0-6137FB2D27B9}"/>
              </a:ext>
            </a:extLst>
          </p:cNvPr>
          <p:cNvPicPr>
            <a:picLocks noChangeAspect="1"/>
          </p:cNvPicPr>
          <p:nvPr/>
        </p:nvPicPr>
        <p:blipFill>
          <a:blip r:embed="rId11">
            <a:biLevel thresh="25000"/>
          </a:blip>
          <a:stretch>
            <a:fillRect/>
          </a:stretch>
        </p:blipFill>
        <p:spPr>
          <a:xfrm>
            <a:off x="687967" y="5006069"/>
            <a:ext cx="373041" cy="373041"/>
          </a:xfrm>
          <a:prstGeom prst="rect">
            <a:avLst/>
          </a:prstGeom>
        </p:spPr>
      </p:pic>
      <p:pic>
        <p:nvPicPr>
          <p:cNvPr id="65" name="Picture 64">
            <a:extLst>
              <a:ext uri="{FF2B5EF4-FFF2-40B4-BE49-F238E27FC236}">
                <a16:creationId xmlns:a16="http://schemas.microsoft.com/office/drawing/2014/main" id="{69E98716-7DE3-4D48-8D01-3B39AA1B959A}"/>
              </a:ext>
            </a:extLst>
          </p:cNvPr>
          <p:cNvPicPr>
            <a:picLocks noChangeAspect="1"/>
          </p:cNvPicPr>
          <p:nvPr/>
        </p:nvPicPr>
        <p:blipFill>
          <a:blip r:embed="rId12">
            <a:biLevel thresh="25000"/>
          </a:blip>
          <a:stretch>
            <a:fillRect/>
          </a:stretch>
        </p:blipFill>
        <p:spPr>
          <a:xfrm>
            <a:off x="643562" y="6027152"/>
            <a:ext cx="466492" cy="466302"/>
          </a:xfrm>
          <a:prstGeom prst="rect">
            <a:avLst/>
          </a:prstGeom>
        </p:spPr>
      </p:pic>
      <p:sp>
        <p:nvSpPr>
          <p:cNvPr id="90" name="Rectangle 89">
            <a:extLst>
              <a:ext uri="{FF2B5EF4-FFF2-40B4-BE49-F238E27FC236}">
                <a16:creationId xmlns:a16="http://schemas.microsoft.com/office/drawing/2014/main" id="{674ECAF8-8E01-48C2-B8EE-C8408A102B4F}"/>
              </a:ext>
            </a:extLst>
          </p:cNvPr>
          <p:cNvSpPr/>
          <p:nvPr/>
        </p:nvSpPr>
        <p:spPr bwMode="auto">
          <a:xfrm>
            <a:off x="6990826" y="4216342"/>
            <a:ext cx="5046772" cy="1119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Buffering and</a:t>
            </a:r>
          </a:p>
          <a:p>
            <a:pPr defTabSz="932293"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Competing Consumers</a:t>
            </a:r>
          </a:p>
        </p:txBody>
      </p:sp>
      <p:sp>
        <p:nvSpPr>
          <p:cNvPr id="75" name="Rectangle 74">
            <a:extLst>
              <a:ext uri="{FF2B5EF4-FFF2-40B4-BE49-F238E27FC236}">
                <a16:creationId xmlns:a16="http://schemas.microsoft.com/office/drawing/2014/main" id="{5AC1F23A-4B99-4875-B9A6-87F578F4B26B}"/>
              </a:ext>
            </a:extLst>
          </p:cNvPr>
          <p:cNvSpPr/>
          <p:nvPr/>
        </p:nvSpPr>
        <p:spPr bwMode="auto">
          <a:xfrm>
            <a:off x="6990826" y="3040214"/>
            <a:ext cx="5046772" cy="1119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Workflow</a:t>
            </a:r>
            <a:br>
              <a:rPr lang="en-US" sz="20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br>
            <a:r>
              <a:rPr lang="en-US" sz="20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and Integration</a:t>
            </a:r>
          </a:p>
        </p:txBody>
      </p:sp>
      <p:grpSp>
        <p:nvGrpSpPr>
          <p:cNvPr id="9" name="Group 8">
            <a:extLst>
              <a:ext uri="{FF2B5EF4-FFF2-40B4-BE49-F238E27FC236}">
                <a16:creationId xmlns:a16="http://schemas.microsoft.com/office/drawing/2014/main" id="{893B85D5-BBE6-44E6-86E8-83DC9B56CD35}"/>
              </a:ext>
            </a:extLst>
          </p:cNvPr>
          <p:cNvGrpSpPr/>
          <p:nvPr/>
        </p:nvGrpSpPr>
        <p:grpSpPr>
          <a:xfrm>
            <a:off x="10325277" y="3206388"/>
            <a:ext cx="1098557" cy="814783"/>
            <a:chOff x="10122877" y="2831890"/>
            <a:chExt cx="1077114" cy="798879"/>
          </a:xfrm>
        </p:grpSpPr>
        <p:sp>
          <p:nvSpPr>
            <p:cNvPr id="115" name="TextBox 114">
              <a:extLst>
                <a:ext uri="{FF2B5EF4-FFF2-40B4-BE49-F238E27FC236}">
                  <a16:creationId xmlns:a16="http://schemas.microsoft.com/office/drawing/2014/main" id="{46EE1905-7D9A-43E2-AC6B-7BDA5E7BF865}"/>
                </a:ext>
              </a:extLst>
            </p:cNvPr>
            <p:cNvSpPr txBox="1"/>
            <p:nvPr/>
          </p:nvSpPr>
          <p:spPr>
            <a:xfrm>
              <a:off x="10122877" y="3346481"/>
              <a:ext cx="1077114" cy="284288"/>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Logic Apps</a:t>
              </a:r>
            </a:p>
          </p:txBody>
        </p:sp>
        <p:grpSp>
          <p:nvGrpSpPr>
            <p:cNvPr id="45" name="Group 44">
              <a:extLst>
                <a:ext uri="{FF2B5EF4-FFF2-40B4-BE49-F238E27FC236}">
                  <a16:creationId xmlns:a16="http://schemas.microsoft.com/office/drawing/2014/main" id="{97C34D70-51BE-481A-92F4-C5463146F648}"/>
                </a:ext>
              </a:extLst>
            </p:cNvPr>
            <p:cNvGrpSpPr/>
            <p:nvPr/>
          </p:nvGrpSpPr>
          <p:grpSpPr>
            <a:xfrm>
              <a:off x="10295673" y="2831890"/>
              <a:ext cx="731520" cy="475488"/>
              <a:chOff x="8238514" y="2669975"/>
              <a:chExt cx="900967" cy="493387"/>
            </a:xfrm>
          </p:grpSpPr>
          <p:sp>
            <p:nvSpPr>
              <p:cNvPr id="47" name="Rectangle 46">
                <a:extLst>
                  <a:ext uri="{FF2B5EF4-FFF2-40B4-BE49-F238E27FC236}">
                    <a16:creationId xmlns:a16="http://schemas.microsoft.com/office/drawing/2014/main" id="{F6085AD3-EC69-408B-A75F-C5ACC592A4EF}"/>
                  </a:ext>
                </a:extLst>
              </p:cNvPr>
              <p:cNvSpPr/>
              <p:nvPr/>
            </p:nvSpPr>
            <p:spPr bwMode="auto">
              <a:xfrm>
                <a:off x="8614650" y="2673303"/>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defTabSz="913400">
                  <a:lnSpc>
                    <a:spcPct val="90000"/>
                  </a:lnSpc>
                  <a:defRPr/>
                </a:pPr>
                <a:endParaRPr lang="en-US" sz="176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A3DD7EC6-4142-46F7-ADF3-16101632F896}"/>
                  </a:ext>
                </a:extLst>
              </p:cNvPr>
              <p:cNvSpPr/>
              <p:nvPr/>
            </p:nvSpPr>
            <p:spPr bwMode="auto">
              <a:xfrm>
                <a:off x="8788841" y="3011387"/>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defTabSz="913400">
                  <a:lnSpc>
                    <a:spcPct val="90000"/>
                  </a:lnSpc>
                  <a:defRPr/>
                </a:pPr>
                <a:endParaRPr lang="en-US" sz="176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E59E068D-1356-4AE7-8964-8F00DBBDCCA2}"/>
                  </a:ext>
                </a:extLst>
              </p:cNvPr>
              <p:cNvSpPr/>
              <p:nvPr/>
            </p:nvSpPr>
            <p:spPr bwMode="auto">
              <a:xfrm>
                <a:off x="8438198" y="3011390"/>
                <a:ext cx="148000" cy="148000"/>
              </a:xfrm>
              <a:prstGeom prst="rect">
                <a:avLst/>
              </a:prstGeom>
              <a:noFill/>
              <a:ln w="25400" cap="flat" cmpd="sng" algn="ctr">
                <a:solidFill>
                  <a:srgbClr val="FFFFFF"/>
                </a:solidFill>
                <a:prstDash val="solid"/>
                <a:headEnd type="none" w="med" len="med"/>
                <a:tailEnd type="none" w="med" len="med"/>
              </a:ln>
              <a:effectLst/>
            </p:spPr>
            <p:txBody>
              <a:bodyPr rot="0" spcFirstLastPara="0" vertOverflow="overflow" horzOverflow="overflow" vert="horz" wrap="square" lIns="179183" tIns="143346" rIns="179183" bIns="143346" numCol="1" spcCol="0" rtlCol="0" fromWordArt="0" anchor="t" anchorCtr="0" forceAA="0" compatLnSpc="1">
                <a:prstTxWarp prst="textNoShape">
                  <a:avLst/>
                </a:prstTxWarp>
                <a:noAutofit/>
              </a:bodyPr>
              <a:lstStyle/>
              <a:p>
                <a:pPr defTabSz="913400">
                  <a:lnSpc>
                    <a:spcPct val="90000"/>
                  </a:lnSpc>
                  <a:defRPr/>
                </a:pPr>
                <a:endParaRPr lang="en-US" sz="176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0" name="Left Brace 49">
                <a:extLst>
                  <a:ext uri="{FF2B5EF4-FFF2-40B4-BE49-F238E27FC236}">
                    <a16:creationId xmlns:a16="http://schemas.microsoft.com/office/drawing/2014/main" id="{BC424048-AF09-498C-A42F-C2976BE1C873}"/>
                  </a:ext>
                </a:extLst>
              </p:cNvPr>
              <p:cNvSpPr/>
              <p:nvPr/>
            </p:nvSpPr>
            <p:spPr>
              <a:xfrm rot="5400000">
                <a:off x="8595065" y="2740019"/>
                <a:ext cx="184907" cy="347471"/>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913612">
                  <a:defRPr/>
                </a:pPr>
                <a:endParaRPr lang="en-US" sz="1568" kern="0">
                  <a:solidFill>
                    <a:srgbClr val="505050"/>
                  </a:solidFill>
                  <a:latin typeface="Segoe UI"/>
                </a:endParaRPr>
              </a:p>
            </p:txBody>
          </p:sp>
          <p:sp>
            <p:nvSpPr>
              <p:cNvPr id="51" name="Left Brace 50">
                <a:extLst>
                  <a:ext uri="{FF2B5EF4-FFF2-40B4-BE49-F238E27FC236}">
                    <a16:creationId xmlns:a16="http://schemas.microsoft.com/office/drawing/2014/main" id="{E6FFA3FA-2CDA-4E78-AEC3-2A1EDB09FDE0}"/>
                  </a:ext>
                </a:extLst>
              </p:cNvPr>
              <p:cNvSpPr/>
              <p:nvPr/>
            </p:nvSpPr>
            <p:spPr>
              <a:xfrm rot="10800000">
                <a:off x="8995118" y="2669977"/>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913612">
                  <a:defRPr/>
                </a:pPr>
                <a:endParaRPr lang="en-US" sz="1568" kern="0">
                  <a:solidFill>
                    <a:srgbClr val="505050"/>
                  </a:solidFill>
                  <a:latin typeface="Segoe UI"/>
                </a:endParaRPr>
              </a:p>
            </p:txBody>
          </p:sp>
          <p:sp>
            <p:nvSpPr>
              <p:cNvPr id="52" name="Left Brace 51">
                <a:extLst>
                  <a:ext uri="{FF2B5EF4-FFF2-40B4-BE49-F238E27FC236}">
                    <a16:creationId xmlns:a16="http://schemas.microsoft.com/office/drawing/2014/main" id="{6A1667D5-795B-40C6-9E6D-3655538C72B4}"/>
                  </a:ext>
                </a:extLst>
              </p:cNvPr>
              <p:cNvSpPr/>
              <p:nvPr/>
            </p:nvSpPr>
            <p:spPr>
              <a:xfrm rot="10800000" flipH="1">
                <a:off x="8238514" y="2669975"/>
                <a:ext cx="144363" cy="493385"/>
              </a:xfrm>
              <a:prstGeom prst="leftBrace">
                <a:avLst>
                  <a:gd name="adj1" fmla="val 51383"/>
                  <a:gd name="adj2" fmla="val 50000"/>
                </a:avLst>
              </a:prstGeom>
              <a:noFill/>
              <a:ln w="25400" cap="flat" cmpd="sng" algn="ctr">
                <a:solidFill>
                  <a:srgbClr val="FFFFFF"/>
                </a:solidFill>
                <a:prstDash val="solid"/>
                <a:headEnd type="none"/>
                <a:tailEnd type="none"/>
              </a:ln>
              <a:effectLst/>
            </p:spPr>
            <p:txBody>
              <a:bodyPr rtlCol="0" anchor="ctr"/>
              <a:lstStyle/>
              <a:p>
                <a:pPr defTabSz="913612">
                  <a:defRPr/>
                </a:pPr>
                <a:endParaRPr lang="en-US" sz="1568" kern="0">
                  <a:solidFill>
                    <a:srgbClr val="505050"/>
                  </a:solidFill>
                  <a:latin typeface="Segoe UI"/>
                </a:endParaRPr>
              </a:p>
            </p:txBody>
          </p:sp>
        </p:grpSp>
      </p:grpSp>
      <p:sp>
        <p:nvSpPr>
          <p:cNvPr id="74" name="Rectangle 73">
            <a:extLst>
              <a:ext uri="{FF2B5EF4-FFF2-40B4-BE49-F238E27FC236}">
                <a16:creationId xmlns:a16="http://schemas.microsoft.com/office/drawing/2014/main" id="{512F703C-BAF8-4117-B15F-E502E6D92FC2}"/>
              </a:ext>
            </a:extLst>
          </p:cNvPr>
          <p:cNvSpPr/>
          <p:nvPr/>
        </p:nvSpPr>
        <p:spPr bwMode="auto">
          <a:xfrm>
            <a:off x="6990826" y="1864086"/>
            <a:ext cx="5046772" cy="111912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2000"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Serverless Code</a:t>
            </a:r>
          </a:p>
        </p:txBody>
      </p:sp>
      <p:grpSp>
        <p:nvGrpSpPr>
          <p:cNvPr id="10" name="Group 9">
            <a:extLst>
              <a:ext uri="{FF2B5EF4-FFF2-40B4-BE49-F238E27FC236}">
                <a16:creationId xmlns:a16="http://schemas.microsoft.com/office/drawing/2014/main" id="{C4007184-F086-46DB-839E-D055AD1B438F}"/>
              </a:ext>
            </a:extLst>
          </p:cNvPr>
          <p:cNvGrpSpPr/>
          <p:nvPr/>
        </p:nvGrpSpPr>
        <p:grpSpPr>
          <a:xfrm>
            <a:off x="10385701" y="2053981"/>
            <a:ext cx="982477" cy="784319"/>
            <a:chOff x="10182610" y="1937008"/>
            <a:chExt cx="963300" cy="769010"/>
          </a:xfrm>
        </p:grpSpPr>
        <p:pic>
          <p:nvPicPr>
            <p:cNvPr id="85" name="Picture 84">
              <a:extLst>
                <a:ext uri="{FF2B5EF4-FFF2-40B4-BE49-F238E27FC236}">
                  <a16:creationId xmlns:a16="http://schemas.microsoft.com/office/drawing/2014/main" id="{3FDE5828-7E21-4347-AA73-66077ED86CD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02855" y="1937008"/>
              <a:ext cx="517157" cy="475488"/>
            </a:xfrm>
            <a:prstGeom prst="rect">
              <a:avLst/>
            </a:prstGeom>
          </p:spPr>
        </p:pic>
        <p:sp>
          <p:nvSpPr>
            <p:cNvPr id="114" name="TextBox 113">
              <a:extLst>
                <a:ext uri="{FF2B5EF4-FFF2-40B4-BE49-F238E27FC236}">
                  <a16:creationId xmlns:a16="http://schemas.microsoft.com/office/drawing/2014/main" id="{6C499BBD-6EBC-4938-88D3-A4E49581F861}"/>
                </a:ext>
              </a:extLst>
            </p:cNvPr>
            <p:cNvSpPr txBox="1"/>
            <p:nvPr/>
          </p:nvSpPr>
          <p:spPr>
            <a:xfrm>
              <a:off x="10182610" y="2421730"/>
              <a:ext cx="963300" cy="284288"/>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Functions</a:t>
              </a:r>
            </a:p>
          </p:txBody>
        </p:sp>
      </p:grpSp>
      <p:grpSp>
        <p:nvGrpSpPr>
          <p:cNvPr id="7" name="Group 6">
            <a:extLst>
              <a:ext uri="{FF2B5EF4-FFF2-40B4-BE49-F238E27FC236}">
                <a16:creationId xmlns:a16="http://schemas.microsoft.com/office/drawing/2014/main" id="{FF6347D2-CDB2-4E80-B5AE-222FA2EBC4E3}"/>
              </a:ext>
            </a:extLst>
          </p:cNvPr>
          <p:cNvGrpSpPr/>
          <p:nvPr/>
        </p:nvGrpSpPr>
        <p:grpSpPr>
          <a:xfrm>
            <a:off x="9824500" y="4390398"/>
            <a:ext cx="1118372" cy="812272"/>
            <a:chOff x="9632831" y="3715489"/>
            <a:chExt cx="1096543" cy="796417"/>
          </a:xfrm>
        </p:grpSpPr>
        <p:sp>
          <p:nvSpPr>
            <p:cNvPr id="96" name="TextBox 95">
              <a:extLst>
                <a:ext uri="{FF2B5EF4-FFF2-40B4-BE49-F238E27FC236}">
                  <a16:creationId xmlns:a16="http://schemas.microsoft.com/office/drawing/2014/main" id="{64C94123-8ADA-4700-A007-2539AD572AEA}"/>
                </a:ext>
              </a:extLst>
            </p:cNvPr>
            <p:cNvSpPr txBox="1"/>
            <p:nvPr/>
          </p:nvSpPr>
          <p:spPr>
            <a:xfrm>
              <a:off x="9632831" y="4227618"/>
              <a:ext cx="1096543" cy="284288"/>
            </a:xfrm>
            <a:prstGeom prst="rect">
              <a:avLst/>
            </a:prstGeom>
            <a:noFill/>
          </p:spPr>
          <p:txBody>
            <a:bodyPr wrap="none" lIns="91427" tIns="45713" rIns="91427" bIns="45713" rtlCol="0">
              <a:spAutoFit/>
            </a:bodyPr>
            <a:lstStyle/>
            <a:p>
              <a:pPr algn="ctr" defTabSz="932509">
                <a:lnSpc>
                  <a:spcPct val="90000"/>
                </a:lnSpc>
                <a:spcAft>
                  <a:spcPts val="600"/>
                </a:spcAft>
                <a:defRPr/>
              </a:pPr>
              <a:r>
                <a:rPr lang="en-US" sz="1399"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Event Hubs</a:t>
              </a:r>
            </a:p>
          </p:txBody>
        </p:sp>
        <p:pic>
          <p:nvPicPr>
            <p:cNvPr id="84" name="Picture 83">
              <a:extLst>
                <a:ext uri="{FF2B5EF4-FFF2-40B4-BE49-F238E27FC236}">
                  <a16:creationId xmlns:a16="http://schemas.microsoft.com/office/drawing/2014/main" id="{61B4BC2D-EC73-4F6A-BFE1-1FE7FAB935B5}"/>
                </a:ext>
              </a:extLst>
            </p:cNvPr>
            <p:cNvPicPr>
              <a:picLocks noChangeAspect="1"/>
            </p:cNvPicPr>
            <p:nvPr/>
          </p:nvPicPr>
          <p:blipFill rotWithShape="1">
            <a:blip r:embed="rId14">
              <a:biLevel thresh="25000"/>
            </a:blip>
            <a:srcRect l="1630" t="1213" r="3018" b="34342"/>
            <a:stretch/>
          </p:blipFill>
          <p:spPr>
            <a:xfrm>
              <a:off x="9947288" y="3715489"/>
              <a:ext cx="467629" cy="475488"/>
            </a:xfrm>
            <a:prstGeom prst="rect">
              <a:avLst/>
            </a:prstGeom>
            <a:noFill/>
            <a:ln>
              <a:noFill/>
            </a:ln>
          </p:spPr>
        </p:pic>
      </p:grpSp>
      <p:grpSp>
        <p:nvGrpSpPr>
          <p:cNvPr id="6" name="Group 5">
            <a:extLst>
              <a:ext uri="{FF2B5EF4-FFF2-40B4-BE49-F238E27FC236}">
                <a16:creationId xmlns:a16="http://schemas.microsoft.com/office/drawing/2014/main" id="{067D4228-6AA0-4BFC-839D-2839876DDC05}"/>
              </a:ext>
            </a:extLst>
          </p:cNvPr>
          <p:cNvGrpSpPr/>
          <p:nvPr/>
        </p:nvGrpSpPr>
        <p:grpSpPr>
          <a:xfrm>
            <a:off x="8990359" y="5551376"/>
            <a:ext cx="1443523" cy="839141"/>
            <a:chOff x="8814013" y="5443020"/>
            <a:chExt cx="1415347" cy="822762"/>
          </a:xfrm>
        </p:grpSpPr>
        <p:pic>
          <p:nvPicPr>
            <p:cNvPr id="82" name="Picture 81">
              <a:extLst>
                <a:ext uri="{FF2B5EF4-FFF2-40B4-BE49-F238E27FC236}">
                  <a16:creationId xmlns:a16="http://schemas.microsoft.com/office/drawing/2014/main" id="{321AB814-46E2-4447-9046-D72309FD071D}"/>
                </a:ext>
              </a:extLst>
            </p:cNvPr>
            <p:cNvPicPr>
              <a:picLocks noChangeAspect="1"/>
            </p:cNvPicPr>
            <p:nvPr/>
          </p:nvPicPr>
          <p:blipFill>
            <a:blip r:embed="rId15">
              <a:biLevel thresh="25000"/>
              <a:extLst>
                <a:ext uri="{28A0092B-C50C-407E-A947-70E740481C1C}">
                  <a14:useLocalDpi xmlns:a14="http://schemas.microsoft.com/office/drawing/2010/main" val="0"/>
                </a:ext>
              </a:extLst>
            </a:blip>
            <a:stretch>
              <a:fillRect/>
            </a:stretch>
          </p:blipFill>
          <p:spPr>
            <a:xfrm>
              <a:off x="9315946" y="5443020"/>
              <a:ext cx="411480" cy="411480"/>
            </a:xfrm>
            <a:prstGeom prst="rect">
              <a:avLst/>
            </a:prstGeom>
          </p:spPr>
        </p:pic>
        <p:sp>
          <p:nvSpPr>
            <p:cNvPr id="141" name="TextBox 140">
              <a:extLst>
                <a:ext uri="{FF2B5EF4-FFF2-40B4-BE49-F238E27FC236}">
                  <a16:creationId xmlns:a16="http://schemas.microsoft.com/office/drawing/2014/main" id="{3E5487E1-A92A-4B22-8653-A375731F1325}"/>
                </a:ext>
              </a:extLst>
            </p:cNvPr>
            <p:cNvSpPr txBox="1"/>
            <p:nvPr/>
          </p:nvSpPr>
          <p:spPr>
            <a:xfrm>
              <a:off x="8814013" y="5845687"/>
              <a:ext cx="1415347" cy="420095"/>
            </a:xfrm>
            <a:prstGeom prst="rect">
              <a:avLst/>
            </a:prstGeom>
            <a:noFill/>
          </p:spPr>
          <p:txBody>
            <a:bodyPr wrap="none" lIns="91427" tIns="45713" rIns="91427" bIns="45713" rtlCol="0" anchor="ctr">
              <a:spAutoFit/>
            </a:bodyPr>
            <a:lstStyle/>
            <a:p>
              <a:pPr algn="ctr" defTabSz="932509">
                <a:defRPr/>
              </a:pPr>
              <a:r>
                <a:rPr lang="en-US" sz="10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Hybrid Connections</a:t>
              </a:r>
            </a:p>
            <a:p>
              <a:pPr algn="ctr" defTabSz="932509">
                <a:spcAft>
                  <a:spcPts val="600"/>
                </a:spcAft>
                <a:defRPr/>
              </a:pPr>
              <a:r>
                <a:rPr lang="en-US" sz="10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(WebSockets)</a:t>
              </a:r>
            </a:p>
          </p:txBody>
        </p:sp>
      </p:grpSp>
      <p:grpSp>
        <p:nvGrpSpPr>
          <p:cNvPr id="5" name="Group 4">
            <a:extLst>
              <a:ext uri="{FF2B5EF4-FFF2-40B4-BE49-F238E27FC236}">
                <a16:creationId xmlns:a16="http://schemas.microsoft.com/office/drawing/2014/main" id="{9477FC98-04B9-44AC-8CD1-96803A297419}"/>
              </a:ext>
            </a:extLst>
          </p:cNvPr>
          <p:cNvGrpSpPr/>
          <p:nvPr/>
        </p:nvGrpSpPr>
        <p:grpSpPr>
          <a:xfrm>
            <a:off x="10313753" y="5551376"/>
            <a:ext cx="904001" cy="826453"/>
            <a:chOff x="10111576" y="5443020"/>
            <a:chExt cx="886356" cy="810322"/>
          </a:xfrm>
        </p:grpSpPr>
        <p:pic>
          <p:nvPicPr>
            <p:cNvPr id="89" name="Picture 88" descr="A close up of a logo&#10;&#10;Description generated with very high confidence">
              <a:extLst>
                <a:ext uri="{FF2B5EF4-FFF2-40B4-BE49-F238E27FC236}">
                  <a16:creationId xmlns:a16="http://schemas.microsoft.com/office/drawing/2014/main" id="{57E18B2B-96C0-48CB-A865-842B2364E62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334318" y="5443020"/>
              <a:ext cx="440872" cy="411480"/>
            </a:xfrm>
            <a:prstGeom prst="rect">
              <a:avLst/>
            </a:prstGeom>
          </p:spPr>
        </p:pic>
        <p:sp>
          <p:nvSpPr>
            <p:cNvPr id="142" name="TextBox 141">
              <a:extLst>
                <a:ext uri="{FF2B5EF4-FFF2-40B4-BE49-F238E27FC236}">
                  <a16:creationId xmlns:a16="http://schemas.microsoft.com/office/drawing/2014/main" id="{66F8B5EE-DEB4-4319-A202-35D190B8B5B3}"/>
                </a:ext>
              </a:extLst>
            </p:cNvPr>
            <p:cNvSpPr txBox="1"/>
            <p:nvPr/>
          </p:nvSpPr>
          <p:spPr>
            <a:xfrm>
              <a:off x="10111576" y="5858126"/>
              <a:ext cx="886356" cy="395216"/>
            </a:xfrm>
            <a:prstGeom prst="rect">
              <a:avLst/>
            </a:prstGeom>
            <a:noFill/>
          </p:spPr>
          <p:txBody>
            <a:bodyPr wrap="none" lIns="91427" tIns="45713" rIns="91427" bIns="45713" rtlCol="0" anchor="ctr">
              <a:spAutoFit/>
            </a:bodyPr>
            <a:lstStyle/>
            <a:p>
              <a:pPr algn="ctr" defTabSz="932509">
                <a:lnSpc>
                  <a:spcPct val="90000"/>
                </a:lnSpc>
                <a:spcAft>
                  <a:spcPts val="600"/>
                </a:spcAft>
                <a:defRPr/>
              </a:pPr>
              <a:r>
                <a:rPr lang="en-US" sz="10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WebHooks</a:t>
              </a:r>
              <a:br>
                <a:rPr lang="en-US" sz="10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br>
              <a:r>
                <a:rPr lang="en-US" sz="1071"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(anything)</a:t>
              </a:r>
            </a:p>
          </p:txBody>
        </p:sp>
      </p:grpSp>
      <p:grpSp>
        <p:nvGrpSpPr>
          <p:cNvPr id="8" name="Group 7">
            <a:extLst>
              <a:ext uri="{FF2B5EF4-FFF2-40B4-BE49-F238E27FC236}">
                <a16:creationId xmlns:a16="http://schemas.microsoft.com/office/drawing/2014/main" id="{70B0608D-CB9E-4FB7-B8DE-6A73BDC4E6EF}"/>
              </a:ext>
            </a:extLst>
          </p:cNvPr>
          <p:cNvGrpSpPr/>
          <p:nvPr/>
        </p:nvGrpSpPr>
        <p:grpSpPr>
          <a:xfrm>
            <a:off x="11006364" y="4390398"/>
            <a:ext cx="820817" cy="912982"/>
            <a:chOff x="10791627" y="3715489"/>
            <a:chExt cx="804796" cy="895162"/>
          </a:xfrm>
        </p:grpSpPr>
        <p:pic>
          <p:nvPicPr>
            <p:cNvPr id="83" name="Picture 82">
              <a:extLst>
                <a:ext uri="{FF2B5EF4-FFF2-40B4-BE49-F238E27FC236}">
                  <a16:creationId xmlns:a16="http://schemas.microsoft.com/office/drawing/2014/main" id="{4810B913-B0AB-42EB-B88D-8D30F1B2A78E}"/>
                </a:ext>
              </a:extLst>
            </p:cNvPr>
            <p:cNvPicPr>
              <a:picLocks noChangeAspect="1"/>
            </p:cNvPicPr>
            <p:nvPr/>
          </p:nvPicPr>
          <p:blipFill rotWithShape="1">
            <a:blip r:embed="rId17">
              <a:biLevel thresh="25000"/>
              <a:extLst>
                <a:ext uri="{28A0092B-C50C-407E-A947-70E740481C1C}">
                  <a14:useLocalDpi xmlns:a14="http://schemas.microsoft.com/office/drawing/2010/main" val="0"/>
                </a:ext>
              </a:extLst>
            </a:blip>
            <a:srcRect t="4999" b="5806"/>
            <a:stretch/>
          </p:blipFill>
          <p:spPr>
            <a:xfrm>
              <a:off x="10927477" y="3715489"/>
              <a:ext cx="533094" cy="475488"/>
            </a:xfrm>
            <a:prstGeom prst="rect">
              <a:avLst/>
            </a:prstGeom>
          </p:spPr>
        </p:pic>
        <p:sp>
          <p:nvSpPr>
            <p:cNvPr id="143" name="TextBox 142">
              <a:extLst>
                <a:ext uri="{FF2B5EF4-FFF2-40B4-BE49-F238E27FC236}">
                  <a16:creationId xmlns:a16="http://schemas.microsoft.com/office/drawing/2014/main" id="{1D519CD2-CE4A-4968-A3A8-E454A15E1949}"/>
                </a:ext>
              </a:extLst>
            </p:cNvPr>
            <p:cNvSpPr txBox="1"/>
            <p:nvPr/>
          </p:nvSpPr>
          <p:spPr>
            <a:xfrm>
              <a:off x="10791627" y="4132592"/>
              <a:ext cx="804796" cy="478059"/>
            </a:xfrm>
            <a:prstGeom prst="rect">
              <a:avLst/>
            </a:prstGeom>
            <a:noFill/>
          </p:spPr>
          <p:txBody>
            <a:bodyPr wrap="none" lIns="91427" tIns="45713" rIns="91427" bIns="45713" rtlCol="0">
              <a:spAutoFit/>
            </a:bodyPr>
            <a:lstStyle/>
            <a:p>
              <a:pPr algn="ctr" defTabSz="932509">
                <a:lnSpc>
                  <a:spcPct val="90000"/>
                </a:lnSpc>
                <a:defRPr/>
              </a:pPr>
              <a:r>
                <a:rPr lang="en-US" sz="1399"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Storage</a:t>
              </a:r>
            </a:p>
            <a:p>
              <a:pPr algn="ctr" defTabSz="932509">
                <a:lnSpc>
                  <a:spcPct val="90000"/>
                </a:lnSpc>
                <a:spcAft>
                  <a:spcPts val="600"/>
                </a:spcAft>
                <a:defRPr/>
              </a:pPr>
              <a:r>
                <a:rPr lang="en-US" sz="1399"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Queues</a:t>
              </a:r>
            </a:p>
          </p:txBody>
        </p:sp>
      </p:grpSp>
      <p:grpSp>
        <p:nvGrpSpPr>
          <p:cNvPr id="13" name="Group 12">
            <a:extLst>
              <a:ext uri="{FF2B5EF4-FFF2-40B4-BE49-F238E27FC236}">
                <a16:creationId xmlns:a16="http://schemas.microsoft.com/office/drawing/2014/main" id="{21E3209B-C33C-45E6-9811-D679650917DA}"/>
              </a:ext>
            </a:extLst>
          </p:cNvPr>
          <p:cNvGrpSpPr/>
          <p:nvPr/>
        </p:nvGrpSpPr>
        <p:grpSpPr>
          <a:xfrm>
            <a:off x="3770242" y="2797274"/>
            <a:ext cx="2348415" cy="2288588"/>
            <a:chOff x="3932753" y="2742675"/>
            <a:chExt cx="2302577" cy="2243917"/>
          </a:xfrm>
        </p:grpSpPr>
        <p:grpSp>
          <p:nvGrpSpPr>
            <p:cNvPr id="12" name="Group 11">
              <a:extLst>
                <a:ext uri="{FF2B5EF4-FFF2-40B4-BE49-F238E27FC236}">
                  <a16:creationId xmlns:a16="http://schemas.microsoft.com/office/drawing/2014/main" id="{56ADE79A-ACBA-4061-B1C3-0B80A2B4AC81}"/>
                </a:ext>
              </a:extLst>
            </p:cNvPr>
            <p:cNvGrpSpPr/>
            <p:nvPr/>
          </p:nvGrpSpPr>
          <p:grpSpPr>
            <a:xfrm>
              <a:off x="3932753" y="2742675"/>
              <a:ext cx="2302577" cy="2243917"/>
              <a:chOff x="3932753" y="2742675"/>
              <a:chExt cx="2302577" cy="2243917"/>
            </a:xfrm>
          </p:grpSpPr>
          <p:sp>
            <p:nvSpPr>
              <p:cNvPr id="71" name="Rectangle 70">
                <a:extLst>
                  <a:ext uri="{FF2B5EF4-FFF2-40B4-BE49-F238E27FC236}">
                    <a16:creationId xmlns:a16="http://schemas.microsoft.com/office/drawing/2014/main" id="{51C0ACF9-EE5A-4819-9D08-CEFF9CC94D73}"/>
                  </a:ext>
                </a:extLst>
              </p:cNvPr>
              <p:cNvSpPr/>
              <p:nvPr/>
            </p:nvSpPr>
            <p:spPr bwMode="auto">
              <a:xfrm>
                <a:off x="3932753" y="2742675"/>
                <a:ext cx="1828644" cy="2243917"/>
              </a:xfrm>
              <a:prstGeom prst="rect">
                <a:avLst/>
              </a:prstGeom>
              <a:solidFill>
                <a:schemeClr val="tx1">
                  <a:lumMod val="20000"/>
                  <a:lumOff val="80000"/>
                </a:schemeClr>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r>
                  <a:rPr lang="en-US" sz="2400" dirty="0">
                    <a:gradFill>
                      <a:gsLst>
                        <a:gs pos="0">
                          <a:srgbClr val="505050"/>
                        </a:gs>
                        <a:gs pos="100000">
                          <a:srgbClr val="505050"/>
                        </a:gs>
                      </a:gsLst>
                      <a:lin ang="5400000" scaled="0"/>
                    </a:gradFill>
                    <a:latin typeface="Segoe UI Semilight"/>
                    <a:cs typeface="Segoe UI" pitchFamily="34" charset="0"/>
                  </a:rPr>
                  <a:t>Event Grid</a:t>
                </a:r>
              </a:p>
            </p:txBody>
          </p:sp>
          <p:grpSp>
            <p:nvGrpSpPr>
              <p:cNvPr id="73" name="Group 72">
                <a:extLst>
                  <a:ext uri="{FF2B5EF4-FFF2-40B4-BE49-F238E27FC236}">
                    <a16:creationId xmlns:a16="http://schemas.microsoft.com/office/drawing/2014/main" id="{C5751DE2-2A11-48AF-80CE-8AC2AE435FD2}"/>
                  </a:ext>
                </a:extLst>
              </p:cNvPr>
              <p:cNvGrpSpPr/>
              <p:nvPr/>
            </p:nvGrpSpPr>
            <p:grpSpPr>
              <a:xfrm>
                <a:off x="4111229" y="3338279"/>
                <a:ext cx="1470137" cy="1470137"/>
                <a:chOff x="4193667" y="3404722"/>
                <a:chExt cx="1499616" cy="1499616"/>
              </a:xfrm>
            </p:grpSpPr>
            <p:sp>
              <p:nvSpPr>
                <p:cNvPr id="78" name="Rectangle 77">
                  <a:extLst>
                    <a:ext uri="{FF2B5EF4-FFF2-40B4-BE49-F238E27FC236}">
                      <a16:creationId xmlns:a16="http://schemas.microsoft.com/office/drawing/2014/main" id="{AB4CE4AC-8153-4740-9C77-883537442A14}"/>
                    </a:ext>
                  </a:extLst>
                </p:cNvPr>
                <p:cNvSpPr/>
                <p:nvPr/>
              </p:nvSpPr>
              <p:spPr bwMode="auto">
                <a:xfrm>
                  <a:off x="4193667" y="3404722"/>
                  <a:ext cx="1499616" cy="149961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731416"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endParaRPr lang="en-US" sz="1800" dirty="0">
                    <a:gradFill>
                      <a:gsLst>
                        <a:gs pos="0">
                          <a:srgbClr val="FFFFFF"/>
                        </a:gs>
                        <a:gs pos="100000">
                          <a:srgbClr val="FFFFFF"/>
                        </a:gs>
                      </a:gsLst>
                      <a:lin ang="5400000" scaled="0"/>
                    </a:gradFill>
                    <a:latin typeface="Segoe UI Semibold" panose="020B0702040204020203" pitchFamily="34" charset="0"/>
                    <a:ea typeface="Segoe UI" panose="020B0502040204020203" pitchFamily="34" charset="0"/>
                    <a:cs typeface="Segoe UI Semibold" panose="020B0702040204020203" pitchFamily="34" charset="0"/>
                  </a:endParaRPr>
                </a:p>
              </p:txBody>
            </p:sp>
            <p:pic>
              <p:nvPicPr>
                <p:cNvPr id="88" name="Picture 87" descr="A close up of a logo&#10;&#10;Description generated with very high confidence">
                  <a:extLst>
                    <a:ext uri="{FF2B5EF4-FFF2-40B4-BE49-F238E27FC236}">
                      <a16:creationId xmlns:a16="http://schemas.microsoft.com/office/drawing/2014/main" id="{E82E7449-454C-425A-A883-E2A9F8DA8DAB}"/>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436805" y="3623255"/>
                  <a:ext cx="1005840" cy="1005840"/>
                </a:xfrm>
                <a:prstGeom prst="rect">
                  <a:avLst/>
                </a:prstGeom>
              </p:spPr>
            </p:pic>
          </p:grpSp>
          <p:sp>
            <p:nvSpPr>
              <p:cNvPr id="92" name="Rectangle 91">
                <a:extLst>
                  <a:ext uri="{FF2B5EF4-FFF2-40B4-BE49-F238E27FC236}">
                    <a16:creationId xmlns:a16="http://schemas.microsoft.com/office/drawing/2014/main" id="{FDBC2292-36A2-4BFB-BD6F-3DF606B5C3C0}"/>
                  </a:ext>
                </a:extLst>
              </p:cNvPr>
              <p:cNvSpPr/>
              <p:nvPr/>
            </p:nvSpPr>
            <p:spPr bwMode="auto">
              <a:xfrm rot="5400000">
                <a:off x="4877182" y="3625336"/>
                <a:ext cx="2240807" cy="475488"/>
              </a:xfrm>
              <a:prstGeom prst="rect">
                <a:avLst/>
              </a:prstGeom>
              <a:solidFill>
                <a:srgbClr val="00A2D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0" tIns="146283" rIns="182854" bIns="146283" numCol="1" spcCol="0" rtlCol="0" fromWordArt="0" anchor="ctr" anchorCtr="0" forceAA="0" compatLnSpc="1">
                <a:prstTxWarp prst="textNoShape">
                  <a:avLst/>
                </a:prstTxWarp>
                <a:noAutofit/>
              </a:bodyPr>
              <a:lstStyle/>
              <a:p>
                <a:pPr defTabSz="932293" fontAlgn="base">
                  <a:lnSpc>
                    <a:spcPct val="90000"/>
                  </a:lnSpc>
                  <a:spcBef>
                    <a:spcPct val="0"/>
                  </a:spcBef>
                  <a:spcAft>
                    <a:spcPct val="0"/>
                  </a:spcAft>
                  <a:defRPr/>
                </a:pPr>
                <a:r>
                  <a:rPr lang="en-US" sz="1632" dirty="0">
                    <a:gradFill>
                      <a:gsLst>
                        <a:gs pos="0">
                          <a:srgbClr val="FFFFFF"/>
                        </a:gs>
                        <a:gs pos="100000">
                          <a:srgbClr val="FFFFFF"/>
                        </a:gs>
                      </a:gsLst>
                      <a:lin ang="5400000" scaled="0"/>
                    </a:gradFill>
                    <a:latin typeface="Segoe UI Semilight"/>
                    <a:ea typeface="Segoe UI" panose="020B0502040204020203" pitchFamily="34" charset="0"/>
                    <a:cs typeface="Segoe UI Semibold" panose="020B0702040204020203" pitchFamily="34" charset="0"/>
                  </a:rPr>
                  <a:t>CloudEvents Format</a:t>
                </a:r>
              </a:p>
            </p:txBody>
          </p:sp>
        </p:grpSp>
        <p:pic>
          <p:nvPicPr>
            <p:cNvPr id="94" name="Picture 93">
              <a:extLst>
                <a:ext uri="{FF2B5EF4-FFF2-40B4-BE49-F238E27FC236}">
                  <a16:creationId xmlns:a16="http://schemas.microsoft.com/office/drawing/2014/main" id="{924F6246-D133-4F4E-AC80-91E838031196}"/>
                </a:ext>
              </a:extLst>
            </p:cNvPr>
            <p:cNvPicPr>
              <a:picLocks noChangeAspect="1"/>
            </p:cNvPicPr>
            <p:nvPr/>
          </p:nvPicPr>
          <p:blipFill>
            <a:blip r:embed="rId12">
              <a:biLevel thresh="25000"/>
            </a:blip>
            <a:stretch>
              <a:fillRect/>
            </a:stretch>
          </p:blipFill>
          <p:spPr>
            <a:xfrm rot="5400000">
              <a:off x="5765397" y="2930597"/>
              <a:ext cx="457387" cy="457200"/>
            </a:xfrm>
            <a:prstGeom prst="rect">
              <a:avLst/>
            </a:prstGeom>
          </p:spPr>
        </p:pic>
      </p:grpSp>
    </p:spTree>
    <p:extLst>
      <p:ext uri="{BB962C8B-B14F-4D97-AF65-F5344CB8AC3E}">
        <p14:creationId xmlns:p14="http://schemas.microsoft.com/office/powerpoint/2010/main" val="435276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fade">
                                      <p:cBhvr>
                                        <p:cTn id="7" dur="500"/>
                                        <p:tgtEl>
                                          <p:spTgt spid="59"/>
                                        </p:tgtEl>
                                      </p:cBhvr>
                                    </p:animEffect>
                                  </p:childTnLst>
                                </p:cTn>
                              </p:par>
                              <p:par>
                                <p:cTn id="8" presetID="35" presetClass="path" presetSubtype="0" decel="100000" fill="hold" grpId="1" nodeType="withEffect">
                                  <p:stCondLst>
                                    <p:cond delay="0"/>
                                  </p:stCondLst>
                                  <p:childTnLst>
                                    <p:animMotion origin="layout" path="M 2.77556E-17 -3.7037E-6 L 2.77556E-17 0.02616 " pathEditMode="relative" rAng="0" ptsTypes="AA">
                                      <p:cBhvr>
                                        <p:cTn id="9" dur="500" spd="-100000" fill="hold"/>
                                        <p:tgtEl>
                                          <p:spTgt spid="59"/>
                                        </p:tgtEl>
                                        <p:attrNameLst>
                                          <p:attrName>ppt_x</p:attrName>
                                          <p:attrName>ppt_y</p:attrName>
                                        </p:attrNameLst>
                                      </p:cBhvr>
                                      <p:rCtr x="0" y="1296"/>
                                    </p:animMotion>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128"/>
                                        </p:tgtEl>
                                        <p:attrNameLst>
                                          <p:attrName>style.visibility</p:attrName>
                                        </p:attrNameLst>
                                      </p:cBhvr>
                                      <p:to>
                                        <p:strVal val="visible"/>
                                      </p:to>
                                    </p:set>
                                    <p:animEffect transition="in" filter="fade">
                                      <p:cBhvr>
                                        <p:cTn id="13" dur="500"/>
                                        <p:tgtEl>
                                          <p:spTgt spid="128"/>
                                        </p:tgtEl>
                                      </p:cBhvr>
                                    </p:animEffect>
                                  </p:childTnLst>
                                </p:cTn>
                              </p:par>
                              <p:par>
                                <p:cTn id="14" presetID="35" presetClass="path" presetSubtype="0" decel="100000" fill="hold" nodeType="withEffect">
                                  <p:stCondLst>
                                    <p:cond delay="0"/>
                                  </p:stCondLst>
                                  <p:childTnLst>
                                    <p:animMotion origin="layout" path="M 1.38778E-17 -1.48148E-6 L -0.01536 -1.48148E-6 " pathEditMode="relative" rAng="0" ptsTypes="AA">
                                      <p:cBhvr>
                                        <p:cTn id="15" dur="500" spd="-100000" fill="hold"/>
                                        <p:tgtEl>
                                          <p:spTgt spid="128"/>
                                        </p:tgtEl>
                                        <p:attrNameLst>
                                          <p:attrName>ppt_x</p:attrName>
                                          <p:attrName>ppt_y</p:attrName>
                                        </p:attrNameLst>
                                      </p:cBhvr>
                                      <p:rCtr x="-768" y="0"/>
                                    </p:animMotion>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129"/>
                                        </p:tgtEl>
                                        <p:attrNameLst>
                                          <p:attrName>style.visibility</p:attrName>
                                        </p:attrNameLst>
                                      </p:cBhvr>
                                      <p:to>
                                        <p:strVal val="visible"/>
                                      </p:to>
                                    </p:set>
                                    <p:animEffect transition="in" filter="fade">
                                      <p:cBhvr>
                                        <p:cTn id="19" dur="500"/>
                                        <p:tgtEl>
                                          <p:spTgt spid="129"/>
                                        </p:tgtEl>
                                      </p:cBhvr>
                                    </p:animEffect>
                                  </p:childTnLst>
                                </p:cTn>
                              </p:par>
                              <p:par>
                                <p:cTn id="20" presetID="35" presetClass="path" presetSubtype="0" decel="100000" fill="hold" nodeType="withEffect">
                                  <p:stCondLst>
                                    <p:cond delay="0"/>
                                  </p:stCondLst>
                                  <p:childTnLst>
                                    <p:animMotion origin="layout" path="M 1.38778E-17 -1.48148E-6 L -0.01536 -1.48148E-6 " pathEditMode="relative" rAng="0" ptsTypes="AA">
                                      <p:cBhvr>
                                        <p:cTn id="21" dur="500" spd="-100000" fill="hold"/>
                                        <p:tgtEl>
                                          <p:spTgt spid="129"/>
                                        </p:tgtEl>
                                        <p:attrNameLst>
                                          <p:attrName>ppt_x</p:attrName>
                                          <p:attrName>ppt_y</p:attrName>
                                        </p:attrNameLst>
                                      </p:cBhvr>
                                      <p:rCtr x="-768" y="0"/>
                                    </p:animMotion>
                                  </p:childTnLst>
                                </p:cTn>
                              </p:par>
                              <p:par>
                                <p:cTn id="22" presetID="10" presetClass="entr" presetSubtype="0" fill="hold" grpId="0" nodeType="with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fade">
                                      <p:cBhvr>
                                        <p:cTn id="24" dur="500"/>
                                        <p:tgtEl>
                                          <p:spTgt spid="61"/>
                                        </p:tgtEl>
                                      </p:cBhvr>
                                    </p:animEffect>
                                  </p:childTnLst>
                                </p:cTn>
                              </p:par>
                              <p:par>
                                <p:cTn id="25" presetID="35" presetClass="path" presetSubtype="0" decel="100000" fill="hold" grpId="1" nodeType="withEffect">
                                  <p:stCondLst>
                                    <p:cond delay="0"/>
                                  </p:stCondLst>
                                  <p:childTnLst>
                                    <p:animMotion origin="layout" path="M 2.77556E-17 -3.7037E-6 L 2.77556E-17 0.02616 " pathEditMode="relative" rAng="0" ptsTypes="AA">
                                      <p:cBhvr>
                                        <p:cTn id="26" dur="500" spd="-100000" fill="hold"/>
                                        <p:tgtEl>
                                          <p:spTgt spid="61"/>
                                        </p:tgtEl>
                                        <p:attrNameLst>
                                          <p:attrName>ppt_x</p:attrName>
                                          <p:attrName>ppt_y</p:attrName>
                                        </p:attrNameLst>
                                      </p:cBhvr>
                                      <p:rCtr x="0" y="129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lvl="0">
              <a:spcBef>
                <a:spcPts val="0"/>
              </a:spcBef>
              <a:defRPr/>
            </a:pPr>
            <a:r>
              <a:rPr lang="en-US"/>
              <a:t>Azure Event Grid</a:t>
            </a:r>
          </a:p>
        </p:txBody>
      </p:sp>
      <p:sp>
        <p:nvSpPr>
          <p:cNvPr id="13" name="TextBox 12"/>
          <p:cNvSpPr txBox="1"/>
          <p:nvPr/>
        </p:nvSpPr>
        <p:spPr>
          <a:xfrm>
            <a:off x="8535881" y="3863018"/>
            <a:ext cx="3291840" cy="910704"/>
          </a:xfrm>
          <a:prstGeom prst="rect">
            <a:avLst/>
          </a:prstGeom>
          <a:noFill/>
        </p:spPr>
        <p:txBody>
          <a:bodyPr wrap="square" lIns="93247" tIns="149196" rIns="186494" bIns="149196" rtlCol="0">
            <a:spAutoFit/>
          </a:bodyPr>
          <a:lstStyle/>
          <a:p>
            <a:pPr algn="ctr" defTabSz="1243192">
              <a:lnSpc>
                <a:spcPct val="90000"/>
              </a:lnSpc>
              <a:defRPr/>
            </a:pPr>
            <a:r>
              <a:rPr lang="en-US" sz="2200" kern="0">
                <a:gradFill>
                  <a:gsLst>
                    <a:gs pos="13483">
                      <a:schemeClr val="tx1"/>
                    </a:gs>
                    <a:gs pos="62000">
                      <a:schemeClr val="tx1"/>
                    </a:gs>
                  </a:gsLst>
                  <a:lin ang="5400000" scaled="0"/>
                </a:gradFill>
                <a:latin typeface="Segoe UI Semilight"/>
                <a:cs typeface="Segoe UI"/>
              </a:rPr>
              <a:t>Broad coverage within Azure and beyond</a:t>
            </a:r>
          </a:p>
        </p:txBody>
      </p:sp>
      <p:sp>
        <p:nvSpPr>
          <p:cNvPr id="10" name="TextBox 9"/>
          <p:cNvSpPr txBox="1"/>
          <p:nvPr/>
        </p:nvSpPr>
        <p:spPr>
          <a:xfrm>
            <a:off x="608753" y="3863018"/>
            <a:ext cx="3291840" cy="910704"/>
          </a:xfrm>
          <a:prstGeom prst="rect">
            <a:avLst/>
          </a:prstGeom>
          <a:noFill/>
        </p:spPr>
        <p:txBody>
          <a:bodyPr wrap="square" lIns="93247" tIns="149196" rIns="186494" bIns="149196" rtlCol="0">
            <a:spAutoFit/>
          </a:bodyPr>
          <a:lstStyle/>
          <a:p>
            <a:pPr algn="ctr" defTabSz="1243192">
              <a:lnSpc>
                <a:spcPct val="90000"/>
              </a:lnSpc>
              <a:defRPr/>
            </a:pPr>
            <a:r>
              <a:rPr lang="en-US" sz="2200" kern="0">
                <a:gradFill>
                  <a:gsLst>
                    <a:gs pos="13483">
                      <a:schemeClr val="tx1"/>
                    </a:gs>
                    <a:gs pos="62000">
                      <a:schemeClr val="tx1"/>
                    </a:gs>
                  </a:gsLst>
                  <a:lin ang="5400000" scaled="0"/>
                </a:gradFill>
                <a:latin typeface="Segoe UI Semilight"/>
                <a:cs typeface="Segoe UI"/>
              </a:rPr>
              <a:t>Fully-managed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event routing</a:t>
            </a:r>
          </a:p>
        </p:txBody>
      </p:sp>
      <p:sp>
        <p:nvSpPr>
          <p:cNvPr id="7" name="TextBox 6"/>
          <p:cNvSpPr txBox="1"/>
          <p:nvPr/>
        </p:nvSpPr>
        <p:spPr>
          <a:xfrm>
            <a:off x="4572317" y="3863018"/>
            <a:ext cx="3291840" cy="910704"/>
          </a:xfrm>
          <a:prstGeom prst="rect">
            <a:avLst/>
          </a:prstGeom>
          <a:noFill/>
        </p:spPr>
        <p:txBody>
          <a:bodyPr wrap="square" lIns="93247" tIns="149196" rIns="186494" bIns="149196" rtlCol="0">
            <a:spAutoFit/>
          </a:bodyPr>
          <a:lstStyle/>
          <a:p>
            <a:pPr algn="ctr" defTabSz="1243192">
              <a:lnSpc>
                <a:spcPct val="90000"/>
              </a:lnSpc>
              <a:defRPr/>
            </a:pPr>
            <a:r>
              <a:rPr lang="en-US" sz="2200" kern="0">
                <a:gradFill>
                  <a:gsLst>
                    <a:gs pos="13483">
                      <a:schemeClr val="tx1"/>
                    </a:gs>
                    <a:gs pos="62000">
                      <a:schemeClr val="tx1"/>
                    </a:gs>
                  </a:gsLst>
                  <a:lin ang="5400000" scaled="0"/>
                </a:gradFill>
                <a:latin typeface="Segoe UI Semilight"/>
                <a:cs typeface="Segoe UI"/>
              </a:rPr>
              <a:t>Near real-time event delivery at scale</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74298" y="5600359"/>
            <a:ext cx="11887878" cy="797739"/>
          </a:xfrm>
          <a:prstGeom prst="rect">
            <a:avLst/>
          </a:prstGeom>
        </p:spPr>
        <p:txBody>
          <a:bodyPr vert="horz" wrap="square" lIns="149217" tIns="93260" rIns="149217" bIns="93260"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lgn="ctr">
              <a:spcBef>
                <a:spcPts val="0"/>
              </a:spcBef>
              <a:defRPr/>
            </a:pPr>
            <a:r>
              <a:rPr lang="en-US" sz="4400">
                <a:gradFill>
                  <a:gsLst>
                    <a:gs pos="92135">
                      <a:schemeClr val="accent1"/>
                    </a:gs>
                    <a:gs pos="84831">
                      <a:schemeClr val="accent1"/>
                    </a:gs>
                  </a:gsLst>
                  <a:lin ang="5400000" scaled="0"/>
                </a:gradFill>
                <a:latin typeface="Segoe UI Light"/>
              </a:rPr>
              <a:t>Backbone of event-driven computing</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143164"/>
            <a:ext cx="124358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 name="Group 5">
            <a:extLst>
              <a:ext uri="{FF2B5EF4-FFF2-40B4-BE49-F238E27FC236}">
                <a16:creationId xmlns:a16="http://schemas.microsoft.com/office/drawing/2014/main" id="{86B878D3-FE1E-48F4-B2D9-F5E7886BE035}"/>
              </a:ext>
            </a:extLst>
          </p:cNvPr>
          <p:cNvGrpSpPr/>
          <p:nvPr/>
        </p:nvGrpSpPr>
        <p:grpSpPr>
          <a:xfrm>
            <a:off x="9267401" y="1851360"/>
            <a:ext cx="1828800" cy="182880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9" name="Intelligence">
              <a:extLst>
                <a:ext uri="{FF2B5EF4-FFF2-40B4-BE49-F238E27FC236}">
                  <a16:creationId xmlns:a16="http://schemas.microsoft.com/office/drawing/2014/main" id="{48E5D2D7-C993-4321-A07E-59370D9A7C3B}"/>
                </a:ext>
              </a:extLst>
            </p:cNvPr>
            <p:cNvSpPr>
              <a:spLocks noChangeAspect="1" noEditPoints="1"/>
            </p:cNvSpPr>
            <p:nvPr/>
          </p:nvSpPr>
          <p:spPr bwMode="auto">
            <a:xfrm>
              <a:off x="9820109" y="2395959"/>
              <a:ext cx="769686" cy="739602"/>
            </a:xfrm>
            <a:custGeom>
              <a:avLst/>
              <a:gdLst>
                <a:gd name="T0" fmla="*/ 90 w 347"/>
                <a:gd name="T1" fmla="*/ 24 h 333"/>
                <a:gd name="T2" fmla="*/ 114 w 347"/>
                <a:gd name="T3" fmla="*/ 0 h 333"/>
                <a:gd name="T4" fmla="*/ 138 w 347"/>
                <a:gd name="T5" fmla="*/ 24 h 333"/>
                <a:gd name="T6" fmla="*/ 114 w 347"/>
                <a:gd name="T7" fmla="*/ 49 h 333"/>
                <a:gd name="T8" fmla="*/ 90 w 347"/>
                <a:gd name="T9" fmla="*/ 24 h 333"/>
                <a:gd name="T10" fmla="*/ 0 w 347"/>
                <a:gd name="T11" fmla="*/ 146 h 333"/>
                <a:gd name="T12" fmla="*/ 37 w 347"/>
                <a:gd name="T13" fmla="*/ 183 h 333"/>
                <a:gd name="T14" fmla="*/ 75 w 347"/>
                <a:gd name="T15" fmla="*/ 146 h 333"/>
                <a:gd name="T16" fmla="*/ 37 w 347"/>
                <a:gd name="T17" fmla="*/ 108 h 333"/>
                <a:gd name="T18" fmla="*/ 0 w 347"/>
                <a:gd name="T19" fmla="*/ 146 h 333"/>
                <a:gd name="T20" fmla="*/ 60 w 347"/>
                <a:gd name="T21" fmla="*/ 273 h 333"/>
                <a:gd name="T22" fmla="*/ 119 w 347"/>
                <a:gd name="T23" fmla="*/ 333 h 333"/>
                <a:gd name="T24" fmla="*/ 179 w 347"/>
                <a:gd name="T25" fmla="*/ 273 h 333"/>
                <a:gd name="T26" fmla="*/ 119 w 347"/>
                <a:gd name="T27" fmla="*/ 213 h 333"/>
                <a:gd name="T28" fmla="*/ 60 w 347"/>
                <a:gd name="T29" fmla="*/ 273 h 333"/>
                <a:gd name="T30" fmla="*/ 134 w 347"/>
                <a:gd name="T31" fmla="*/ 110 h 333"/>
                <a:gd name="T32" fmla="*/ 174 w 347"/>
                <a:gd name="T33" fmla="*/ 149 h 333"/>
                <a:gd name="T34" fmla="*/ 213 w 347"/>
                <a:gd name="T35" fmla="*/ 110 h 333"/>
                <a:gd name="T36" fmla="*/ 174 w 347"/>
                <a:gd name="T37" fmla="*/ 71 h 333"/>
                <a:gd name="T38" fmla="*/ 134 w 347"/>
                <a:gd name="T39" fmla="*/ 110 h 333"/>
                <a:gd name="T40" fmla="*/ 228 w 347"/>
                <a:gd name="T41" fmla="*/ 241 h 333"/>
                <a:gd name="T42" fmla="*/ 287 w 347"/>
                <a:gd name="T43" fmla="*/ 303 h 333"/>
                <a:gd name="T44" fmla="*/ 347 w 347"/>
                <a:gd name="T45" fmla="*/ 241 h 333"/>
                <a:gd name="T46" fmla="*/ 287 w 347"/>
                <a:gd name="T47" fmla="*/ 179 h 333"/>
                <a:gd name="T48" fmla="*/ 228 w 347"/>
                <a:gd name="T49" fmla="*/ 241 h 333"/>
                <a:gd name="T50" fmla="*/ 228 w 347"/>
                <a:gd name="T51" fmla="*/ 250 h 333"/>
                <a:gd name="T52" fmla="*/ 178 w 347"/>
                <a:gd name="T53" fmla="*/ 262 h 333"/>
                <a:gd name="T54" fmla="*/ 74 w 347"/>
                <a:gd name="T55" fmla="*/ 139 h 333"/>
                <a:gd name="T56" fmla="*/ 136 w 347"/>
                <a:gd name="T57" fmla="*/ 120 h 333"/>
                <a:gd name="T58" fmla="*/ 137 w 347"/>
                <a:gd name="T59" fmla="*/ 216 h 333"/>
                <a:gd name="T60" fmla="*/ 162 w 347"/>
                <a:gd name="T61" fmla="*/ 148 h 333"/>
                <a:gd name="T62" fmla="*/ 86 w 347"/>
                <a:gd name="T63" fmla="*/ 223 h 333"/>
                <a:gd name="T64" fmla="*/ 57 w 347"/>
                <a:gd name="T65" fmla="*/ 177 h 333"/>
                <a:gd name="T66" fmla="*/ 232 w 347"/>
                <a:gd name="T67" fmla="*/ 217 h 333"/>
                <a:gd name="T68" fmla="*/ 71 w 347"/>
                <a:gd name="T69" fmla="*/ 161 h 333"/>
                <a:gd name="T70" fmla="*/ 102 w 347"/>
                <a:gd name="T71" fmla="*/ 46 h 333"/>
                <a:gd name="T72" fmla="*/ 58 w 347"/>
                <a:gd name="T73" fmla="*/ 115 h 333"/>
                <a:gd name="T74" fmla="*/ 249 w 347"/>
                <a:gd name="T75" fmla="*/ 194 h 333"/>
                <a:gd name="T76" fmla="*/ 200 w 347"/>
                <a:gd name="T77" fmla="*/ 139 h 333"/>
                <a:gd name="T78" fmla="*/ 112 w 347"/>
                <a:gd name="T79" fmla="*/ 213 h 333"/>
                <a:gd name="T80" fmla="*/ 114 w 347"/>
                <a:gd name="T81" fmla="*/ 49 h 333"/>
                <a:gd name="T82" fmla="*/ 126 w 347"/>
                <a:gd name="T83" fmla="*/ 45 h 333"/>
                <a:gd name="T84" fmla="*/ 151 w 347"/>
                <a:gd name="T85" fmla="*/ 78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47" h="333">
                  <a:moveTo>
                    <a:pt x="90" y="24"/>
                  </a:moveTo>
                  <a:cubicBezTo>
                    <a:pt x="90" y="11"/>
                    <a:pt x="100" y="0"/>
                    <a:pt x="114" y="0"/>
                  </a:cubicBezTo>
                  <a:cubicBezTo>
                    <a:pt x="127" y="0"/>
                    <a:pt x="138" y="11"/>
                    <a:pt x="138" y="24"/>
                  </a:cubicBezTo>
                  <a:cubicBezTo>
                    <a:pt x="138" y="38"/>
                    <a:pt x="127" y="49"/>
                    <a:pt x="114" y="49"/>
                  </a:cubicBezTo>
                  <a:cubicBezTo>
                    <a:pt x="100" y="49"/>
                    <a:pt x="90" y="38"/>
                    <a:pt x="90" y="24"/>
                  </a:cubicBezTo>
                  <a:close/>
                  <a:moveTo>
                    <a:pt x="0" y="146"/>
                  </a:moveTo>
                  <a:cubicBezTo>
                    <a:pt x="0" y="166"/>
                    <a:pt x="17" y="183"/>
                    <a:pt x="37" y="183"/>
                  </a:cubicBezTo>
                  <a:cubicBezTo>
                    <a:pt x="58" y="183"/>
                    <a:pt x="75" y="166"/>
                    <a:pt x="75" y="146"/>
                  </a:cubicBezTo>
                  <a:cubicBezTo>
                    <a:pt x="75" y="125"/>
                    <a:pt x="58" y="108"/>
                    <a:pt x="37" y="108"/>
                  </a:cubicBezTo>
                  <a:cubicBezTo>
                    <a:pt x="17" y="108"/>
                    <a:pt x="0" y="125"/>
                    <a:pt x="0" y="146"/>
                  </a:cubicBezTo>
                  <a:close/>
                  <a:moveTo>
                    <a:pt x="60" y="273"/>
                  </a:moveTo>
                  <a:cubicBezTo>
                    <a:pt x="60" y="306"/>
                    <a:pt x="86" y="333"/>
                    <a:pt x="119" y="333"/>
                  </a:cubicBezTo>
                  <a:cubicBezTo>
                    <a:pt x="152" y="333"/>
                    <a:pt x="179" y="306"/>
                    <a:pt x="179" y="273"/>
                  </a:cubicBezTo>
                  <a:cubicBezTo>
                    <a:pt x="179" y="240"/>
                    <a:pt x="152" y="213"/>
                    <a:pt x="119" y="213"/>
                  </a:cubicBezTo>
                  <a:cubicBezTo>
                    <a:pt x="86" y="213"/>
                    <a:pt x="60" y="240"/>
                    <a:pt x="60" y="273"/>
                  </a:cubicBezTo>
                  <a:close/>
                  <a:moveTo>
                    <a:pt x="134" y="110"/>
                  </a:moveTo>
                  <a:cubicBezTo>
                    <a:pt x="134" y="132"/>
                    <a:pt x="152" y="149"/>
                    <a:pt x="174" y="149"/>
                  </a:cubicBezTo>
                  <a:cubicBezTo>
                    <a:pt x="195" y="149"/>
                    <a:pt x="213" y="132"/>
                    <a:pt x="213" y="110"/>
                  </a:cubicBezTo>
                  <a:cubicBezTo>
                    <a:pt x="213" y="89"/>
                    <a:pt x="195" y="71"/>
                    <a:pt x="174" y="71"/>
                  </a:cubicBezTo>
                  <a:cubicBezTo>
                    <a:pt x="152" y="71"/>
                    <a:pt x="134" y="89"/>
                    <a:pt x="134" y="110"/>
                  </a:cubicBezTo>
                  <a:close/>
                  <a:moveTo>
                    <a:pt x="228" y="241"/>
                  </a:moveTo>
                  <a:cubicBezTo>
                    <a:pt x="228" y="275"/>
                    <a:pt x="254" y="303"/>
                    <a:pt x="287" y="303"/>
                  </a:cubicBezTo>
                  <a:cubicBezTo>
                    <a:pt x="320" y="303"/>
                    <a:pt x="347" y="275"/>
                    <a:pt x="347" y="241"/>
                  </a:cubicBezTo>
                  <a:cubicBezTo>
                    <a:pt x="347" y="207"/>
                    <a:pt x="320" y="179"/>
                    <a:pt x="287" y="179"/>
                  </a:cubicBezTo>
                  <a:cubicBezTo>
                    <a:pt x="254" y="179"/>
                    <a:pt x="228" y="207"/>
                    <a:pt x="228" y="241"/>
                  </a:cubicBezTo>
                  <a:close/>
                  <a:moveTo>
                    <a:pt x="228" y="250"/>
                  </a:moveTo>
                  <a:cubicBezTo>
                    <a:pt x="178" y="262"/>
                    <a:pt x="178" y="262"/>
                    <a:pt x="178" y="262"/>
                  </a:cubicBezTo>
                  <a:moveTo>
                    <a:pt x="74" y="139"/>
                  </a:moveTo>
                  <a:cubicBezTo>
                    <a:pt x="136" y="120"/>
                    <a:pt x="136" y="120"/>
                    <a:pt x="136" y="120"/>
                  </a:cubicBezTo>
                  <a:moveTo>
                    <a:pt x="137" y="216"/>
                  </a:moveTo>
                  <a:cubicBezTo>
                    <a:pt x="162" y="148"/>
                    <a:pt x="162" y="148"/>
                    <a:pt x="162" y="148"/>
                  </a:cubicBezTo>
                  <a:moveTo>
                    <a:pt x="86" y="223"/>
                  </a:moveTo>
                  <a:cubicBezTo>
                    <a:pt x="57" y="177"/>
                    <a:pt x="57" y="177"/>
                    <a:pt x="57" y="177"/>
                  </a:cubicBezTo>
                  <a:moveTo>
                    <a:pt x="232" y="217"/>
                  </a:moveTo>
                  <a:cubicBezTo>
                    <a:pt x="71" y="161"/>
                    <a:pt x="71" y="161"/>
                    <a:pt x="71" y="161"/>
                  </a:cubicBezTo>
                  <a:moveTo>
                    <a:pt x="102" y="46"/>
                  </a:moveTo>
                  <a:cubicBezTo>
                    <a:pt x="58" y="115"/>
                    <a:pt x="58" y="115"/>
                    <a:pt x="58" y="115"/>
                  </a:cubicBezTo>
                  <a:moveTo>
                    <a:pt x="249" y="194"/>
                  </a:moveTo>
                  <a:cubicBezTo>
                    <a:pt x="200" y="139"/>
                    <a:pt x="200" y="139"/>
                    <a:pt x="200" y="139"/>
                  </a:cubicBezTo>
                  <a:moveTo>
                    <a:pt x="112" y="213"/>
                  </a:moveTo>
                  <a:cubicBezTo>
                    <a:pt x="114" y="49"/>
                    <a:pt x="114" y="49"/>
                    <a:pt x="114" y="49"/>
                  </a:cubicBezTo>
                  <a:moveTo>
                    <a:pt x="126" y="45"/>
                  </a:moveTo>
                  <a:cubicBezTo>
                    <a:pt x="151" y="78"/>
                    <a:pt x="151" y="78"/>
                    <a:pt x="151" y="78"/>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4" name="Group 3">
            <a:extLst>
              <a:ext uri="{FF2B5EF4-FFF2-40B4-BE49-F238E27FC236}">
                <a16:creationId xmlns:a16="http://schemas.microsoft.com/office/drawing/2014/main" id="{37580E91-D4E6-49B7-AB71-2A351E0C18DC}"/>
              </a:ext>
            </a:extLst>
          </p:cNvPr>
          <p:cNvGrpSpPr/>
          <p:nvPr/>
        </p:nvGrpSpPr>
        <p:grpSpPr>
          <a:xfrm>
            <a:off x="1340273" y="1851360"/>
            <a:ext cx="1828800" cy="182880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0" name="strategy">
              <a:extLst>
                <a:ext uri="{FF2B5EF4-FFF2-40B4-BE49-F238E27FC236}">
                  <a16:creationId xmlns:a16="http://schemas.microsoft.com/office/drawing/2014/main" id="{FA07B47D-E702-445A-A6BF-A7FC9221C1BA}"/>
                </a:ext>
              </a:extLst>
            </p:cNvPr>
            <p:cNvSpPr>
              <a:spLocks noChangeAspect="1" noEditPoints="1"/>
            </p:cNvSpPr>
            <p:nvPr/>
          </p:nvSpPr>
          <p:spPr bwMode="auto">
            <a:xfrm>
              <a:off x="1971188" y="2388065"/>
              <a:ext cx="566970" cy="755390"/>
            </a:xfrm>
            <a:custGeom>
              <a:avLst/>
              <a:gdLst>
                <a:gd name="T0" fmla="*/ 208 w 240"/>
                <a:gd name="T1" fmla="*/ 83 h 322"/>
                <a:gd name="T2" fmla="*/ 207 w 240"/>
                <a:gd name="T3" fmla="*/ 128 h 322"/>
                <a:gd name="T4" fmla="*/ 166 w 240"/>
                <a:gd name="T5" fmla="*/ 178 h 322"/>
                <a:gd name="T6" fmla="*/ 83 w 240"/>
                <a:gd name="T7" fmla="*/ 178 h 322"/>
                <a:gd name="T8" fmla="*/ 43 w 240"/>
                <a:gd name="T9" fmla="*/ 191 h 322"/>
                <a:gd name="T10" fmla="*/ 25 w 240"/>
                <a:gd name="T11" fmla="*/ 230 h 322"/>
                <a:gd name="T12" fmla="*/ 25 w 240"/>
                <a:gd name="T13" fmla="*/ 239 h 322"/>
                <a:gd name="T14" fmla="*/ 239 w 240"/>
                <a:gd name="T15" fmla="*/ 114 h 322"/>
                <a:gd name="T16" fmla="*/ 208 w 240"/>
                <a:gd name="T17" fmla="*/ 83 h 322"/>
                <a:gd name="T18" fmla="*/ 177 w 240"/>
                <a:gd name="T19" fmla="*/ 114 h 322"/>
                <a:gd name="T20" fmla="*/ 0 w 240"/>
                <a:gd name="T21" fmla="*/ 296 h 322"/>
                <a:gd name="T22" fmla="*/ 26 w 240"/>
                <a:gd name="T23" fmla="*/ 322 h 322"/>
                <a:gd name="T24" fmla="*/ 52 w 240"/>
                <a:gd name="T25" fmla="*/ 296 h 322"/>
                <a:gd name="T26" fmla="*/ 26 w 240"/>
                <a:gd name="T27" fmla="*/ 270 h 322"/>
                <a:gd name="T28" fmla="*/ 0 w 240"/>
                <a:gd name="T29" fmla="*/ 296 h 322"/>
                <a:gd name="T30" fmla="*/ 187 w 240"/>
                <a:gd name="T31" fmla="*/ 26 h 322"/>
                <a:gd name="T32" fmla="*/ 213 w 240"/>
                <a:gd name="T33" fmla="*/ 52 h 322"/>
                <a:gd name="T34" fmla="*/ 239 w 240"/>
                <a:gd name="T35" fmla="*/ 26 h 322"/>
                <a:gd name="T36" fmla="*/ 213 w 240"/>
                <a:gd name="T37" fmla="*/ 0 h 322"/>
                <a:gd name="T38" fmla="*/ 187 w 240"/>
                <a:gd name="T39" fmla="*/ 26 h 322"/>
                <a:gd name="T40" fmla="*/ 67 w 240"/>
                <a:gd name="T41" fmla="*/ 96 h 322"/>
                <a:gd name="T42" fmla="*/ 119 w 240"/>
                <a:gd name="T43" fmla="*/ 148 h 322"/>
                <a:gd name="T44" fmla="*/ 119 w 240"/>
                <a:gd name="T45" fmla="*/ 96 h 322"/>
                <a:gd name="T46" fmla="*/ 67 w 240"/>
                <a:gd name="T47" fmla="*/ 148 h 322"/>
                <a:gd name="T48" fmla="*/ 189 w 240"/>
                <a:gd name="T49" fmla="*/ 203 h 322"/>
                <a:gd name="T50" fmla="*/ 240 w 240"/>
                <a:gd name="T51" fmla="*/ 255 h 322"/>
                <a:gd name="T52" fmla="*/ 240 w 240"/>
                <a:gd name="T53" fmla="*/ 203 h 322"/>
                <a:gd name="T54" fmla="*/ 189 w 240"/>
                <a:gd name="T55" fmla="*/ 255 h 322"/>
                <a:gd name="T56" fmla="*/ 93 w 240"/>
                <a:gd name="T57" fmla="*/ 227 h 322"/>
                <a:gd name="T58" fmla="*/ 145 w 240"/>
                <a:gd name="T59" fmla="*/ 279 h 322"/>
                <a:gd name="T60" fmla="*/ 145 w 240"/>
                <a:gd name="T61" fmla="*/ 227 h 322"/>
                <a:gd name="T62" fmla="*/ 93 w 240"/>
                <a:gd name="T63" fmla="*/ 279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0" h="322">
                  <a:moveTo>
                    <a:pt x="208" y="83"/>
                  </a:moveTo>
                  <a:cubicBezTo>
                    <a:pt x="208" y="83"/>
                    <a:pt x="208" y="103"/>
                    <a:pt x="207" y="128"/>
                  </a:cubicBezTo>
                  <a:cubicBezTo>
                    <a:pt x="206" y="177"/>
                    <a:pt x="166" y="178"/>
                    <a:pt x="166" y="178"/>
                  </a:cubicBezTo>
                  <a:cubicBezTo>
                    <a:pt x="83" y="178"/>
                    <a:pt x="83" y="178"/>
                    <a:pt x="83" y="178"/>
                  </a:cubicBezTo>
                  <a:cubicBezTo>
                    <a:pt x="83" y="178"/>
                    <a:pt x="58" y="178"/>
                    <a:pt x="43" y="191"/>
                  </a:cubicBezTo>
                  <a:cubicBezTo>
                    <a:pt x="28" y="203"/>
                    <a:pt x="25" y="220"/>
                    <a:pt x="25" y="230"/>
                  </a:cubicBezTo>
                  <a:cubicBezTo>
                    <a:pt x="25" y="239"/>
                    <a:pt x="25" y="239"/>
                    <a:pt x="25" y="239"/>
                  </a:cubicBezTo>
                  <a:moveTo>
                    <a:pt x="239" y="114"/>
                  </a:moveTo>
                  <a:cubicBezTo>
                    <a:pt x="208" y="83"/>
                    <a:pt x="208" y="83"/>
                    <a:pt x="208" y="83"/>
                  </a:cubicBezTo>
                  <a:cubicBezTo>
                    <a:pt x="177" y="114"/>
                    <a:pt x="177" y="114"/>
                    <a:pt x="177" y="114"/>
                  </a:cubicBezTo>
                  <a:moveTo>
                    <a:pt x="0" y="296"/>
                  </a:moveTo>
                  <a:cubicBezTo>
                    <a:pt x="0" y="310"/>
                    <a:pt x="12" y="322"/>
                    <a:pt x="26" y="322"/>
                  </a:cubicBezTo>
                  <a:cubicBezTo>
                    <a:pt x="40" y="322"/>
                    <a:pt x="52" y="310"/>
                    <a:pt x="52" y="296"/>
                  </a:cubicBezTo>
                  <a:cubicBezTo>
                    <a:pt x="52" y="282"/>
                    <a:pt x="40" y="270"/>
                    <a:pt x="26" y="270"/>
                  </a:cubicBezTo>
                  <a:cubicBezTo>
                    <a:pt x="12" y="270"/>
                    <a:pt x="0" y="282"/>
                    <a:pt x="0" y="296"/>
                  </a:cubicBezTo>
                  <a:close/>
                  <a:moveTo>
                    <a:pt x="187" y="26"/>
                  </a:moveTo>
                  <a:cubicBezTo>
                    <a:pt x="187" y="40"/>
                    <a:pt x="199" y="52"/>
                    <a:pt x="213" y="52"/>
                  </a:cubicBezTo>
                  <a:cubicBezTo>
                    <a:pt x="227" y="52"/>
                    <a:pt x="239" y="40"/>
                    <a:pt x="239" y="26"/>
                  </a:cubicBezTo>
                  <a:cubicBezTo>
                    <a:pt x="239" y="12"/>
                    <a:pt x="227" y="0"/>
                    <a:pt x="213" y="0"/>
                  </a:cubicBezTo>
                  <a:cubicBezTo>
                    <a:pt x="199" y="0"/>
                    <a:pt x="187" y="12"/>
                    <a:pt x="187" y="26"/>
                  </a:cubicBezTo>
                  <a:close/>
                  <a:moveTo>
                    <a:pt x="67" y="96"/>
                  </a:moveTo>
                  <a:cubicBezTo>
                    <a:pt x="119" y="148"/>
                    <a:pt x="119" y="148"/>
                    <a:pt x="119" y="148"/>
                  </a:cubicBezTo>
                  <a:moveTo>
                    <a:pt x="119" y="96"/>
                  </a:moveTo>
                  <a:cubicBezTo>
                    <a:pt x="67" y="148"/>
                    <a:pt x="67" y="148"/>
                    <a:pt x="67" y="148"/>
                  </a:cubicBezTo>
                  <a:moveTo>
                    <a:pt x="189" y="203"/>
                  </a:moveTo>
                  <a:cubicBezTo>
                    <a:pt x="240" y="255"/>
                    <a:pt x="240" y="255"/>
                    <a:pt x="240" y="255"/>
                  </a:cubicBezTo>
                  <a:moveTo>
                    <a:pt x="240" y="203"/>
                  </a:moveTo>
                  <a:cubicBezTo>
                    <a:pt x="189" y="255"/>
                    <a:pt x="189" y="255"/>
                    <a:pt x="189" y="255"/>
                  </a:cubicBezTo>
                  <a:moveTo>
                    <a:pt x="93" y="227"/>
                  </a:moveTo>
                  <a:cubicBezTo>
                    <a:pt x="145" y="279"/>
                    <a:pt x="145" y="279"/>
                    <a:pt x="145" y="279"/>
                  </a:cubicBezTo>
                  <a:moveTo>
                    <a:pt x="145" y="227"/>
                  </a:moveTo>
                  <a:cubicBezTo>
                    <a:pt x="93" y="279"/>
                    <a:pt x="93" y="279"/>
                    <a:pt x="93" y="279"/>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5" name="Group 4">
            <a:extLst>
              <a:ext uri="{FF2B5EF4-FFF2-40B4-BE49-F238E27FC236}">
                <a16:creationId xmlns:a16="http://schemas.microsoft.com/office/drawing/2014/main" id="{993E74CE-CB9A-40BA-B06B-A69D911EF67B}"/>
              </a:ext>
            </a:extLst>
          </p:cNvPr>
          <p:cNvGrpSpPr/>
          <p:nvPr/>
        </p:nvGrpSpPr>
        <p:grpSpPr>
          <a:xfrm>
            <a:off x="5303837" y="1851360"/>
            <a:ext cx="1828800" cy="182880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send">
              <a:extLst>
                <a:ext uri="{FF2B5EF4-FFF2-40B4-BE49-F238E27FC236}">
                  <a16:creationId xmlns:a16="http://schemas.microsoft.com/office/drawing/2014/main" id="{B4EF0F81-B67A-4E7C-83E8-A671C7ACFD38}"/>
                </a:ext>
              </a:extLst>
            </p:cNvPr>
            <p:cNvSpPr>
              <a:spLocks noChangeAspect="1" noEditPoints="1"/>
            </p:cNvSpPr>
            <p:nvPr/>
          </p:nvSpPr>
          <p:spPr bwMode="auto">
            <a:xfrm rot="20700000">
              <a:off x="5858128" y="2480969"/>
              <a:ext cx="801858" cy="536927"/>
            </a:xfrm>
            <a:custGeom>
              <a:avLst/>
              <a:gdLst>
                <a:gd name="T0" fmla="*/ 18 w 227"/>
                <a:gd name="T1" fmla="*/ 5 h 152"/>
                <a:gd name="T2" fmla="*/ 227 w 227"/>
                <a:gd name="T3" fmla="*/ 76 h 152"/>
                <a:gd name="T4" fmla="*/ 0 w 227"/>
                <a:gd name="T5" fmla="*/ 152 h 152"/>
                <a:gd name="T6" fmla="*/ 26 w 227"/>
                <a:gd name="T7" fmla="*/ 76 h 152"/>
                <a:gd name="T8" fmla="*/ 5 w 227"/>
                <a:gd name="T9" fmla="*/ 17 h 152"/>
                <a:gd name="T10" fmla="*/ 5 w 227"/>
                <a:gd name="T11" fmla="*/ 17 h 152"/>
                <a:gd name="T12" fmla="*/ 0 w 227"/>
                <a:gd name="T13" fmla="*/ 0 h 152"/>
                <a:gd name="T14" fmla="*/ 18 w 227"/>
                <a:gd name="T15" fmla="*/ 5 h 152"/>
                <a:gd name="T16" fmla="*/ 26 w 227"/>
                <a:gd name="T17" fmla="*/ 76 h 152"/>
                <a:gd name="T18" fmla="*/ 227 w 227"/>
                <a:gd name="T19" fmla="*/ 7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2">
                  <a:moveTo>
                    <a:pt x="18" y="5"/>
                  </a:moveTo>
                  <a:lnTo>
                    <a:pt x="227" y="76"/>
                  </a:lnTo>
                  <a:lnTo>
                    <a:pt x="0" y="152"/>
                  </a:lnTo>
                  <a:lnTo>
                    <a:pt x="26" y="76"/>
                  </a:lnTo>
                  <a:lnTo>
                    <a:pt x="5" y="17"/>
                  </a:lnTo>
                  <a:moveTo>
                    <a:pt x="5" y="17"/>
                  </a:moveTo>
                  <a:lnTo>
                    <a:pt x="0" y="0"/>
                  </a:lnTo>
                  <a:lnTo>
                    <a:pt x="18" y="5"/>
                  </a:lnTo>
                  <a:moveTo>
                    <a:pt x="26" y="76"/>
                  </a:moveTo>
                  <a:lnTo>
                    <a:pt x="227" y="76"/>
                  </a:ln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Tree>
    <p:extLst>
      <p:ext uri="{BB962C8B-B14F-4D97-AF65-F5344CB8AC3E}">
        <p14:creationId xmlns:p14="http://schemas.microsoft.com/office/powerpoint/2010/main" val="36571543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4"/>
                                        </p:tgtEl>
                                        <p:attrNameLst>
                                          <p:attrName>ppt_x</p:attrName>
                                          <p:attrName>ppt_y</p:attrName>
                                        </p:attrNameLst>
                                      </p:cBhvr>
                                      <p:rCtr x="0" y="1852"/>
                                    </p:animMotion>
                                  </p:childTnLst>
                                </p:cTn>
                              </p:par>
                              <p:par>
                                <p:cTn id="10" presetID="10" presetClass="entr" presetSubtype="0" fill="hold" grpId="0" nodeType="withEffect">
                                  <p:stCondLst>
                                    <p:cond delay="1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64" presetClass="path" presetSubtype="0" decel="100000" fill="hold" grpId="1" nodeType="withEffect">
                                  <p:stCondLst>
                                    <p:cond delay="100"/>
                                  </p:stCondLst>
                                  <p:childTnLst>
                                    <p:animMotion origin="layout" path="M -1.16926E-6 9.07853E-9 L -1.16926E-6 -0.04539 " pathEditMode="relative" rAng="0" ptsTypes="AA">
                                      <p:cBhvr>
                                        <p:cTn id="14" dur="600" spd="-100000" fill="hold"/>
                                        <p:tgtEl>
                                          <p:spTgt spid="10"/>
                                        </p:tgtEl>
                                        <p:attrNameLst>
                                          <p:attrName>ppt_x</p:attrName>
                                          <p:attrName>ppt_y</p:attrName>
                                        </p:attrNameLst>
                                      </p:cBhvr>
                                      <p:rCtr x="0" y="-2270"/>
                                    </p:animMotion>
                                  </p:childTnLst>
                                </p:cTn>
                              </p:par>
                              <p:par>
                                <p:cTn id="15" presetID="10" presetClass="entr" presetSubtype="0" fill="hold"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nodeType="withEffect">
                                  <p:stCondLst>
                                    <p:cond delay="100"/>
                                  </p:stCondLst>
                                  <p:childTnLst>
                                    <p:animMotion origin="layout" path="M -3.125E-6 4.44444E-6 L -3.125E-6 0.03703 " pathEditMode="relative" rAng="0" ptsTypes="AA">
                                      <p:cBhvr>
                                        <p:cTn id="19" dur="600" spd="-100000" fill="hold"/>
                                        <p:tgtEl>
                                          <p:spTgt spid="5"/>
                                        </p:tgtEl>
                                        <p:attrNameLst>
                                          <p:attrName>ppt_x</p:attrName>
                                          <p:attrName>ppt_y</p:attrName>
                                        </p:attrNameLst>
                                      </p:cBhvr>
                                      <p:rCtr x="0" y="1852"/>
                                    </p:animMotion>
                                  </p:childTnLst>
                                </p:cTn>
                              </p:par>
                              <p:par>
                                <p:cTn id="20" presetID="10" presetClass="entr" presetSubtype="0" fill="hold" grpId="0"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64" presetClass="path" presetSubtype="0" decel="100000" fill="hold" grpId="1" nodeType="withEffect">
                                  <p:stCondLst>
                                    <p:cond delay="200"/>
                                  </p:stCondLst>
                                  <p:childTnLst>
                                    <p:animMotion origin="layout" path="M 0 9.07853E-9 L 0 -0.04539 " pathEditMode="relative" rAng="0" ptsTypes="AA">
                                      <p:cBhvr>
                                        <p:cTn id="24" dur="600" spd="-100000" fill="hold"/>
                                        <p:tgtEl>
                                          <p:spTgt spid="7"/>
                                        </p:tgtEl>
                                        <p:attrNameLst>
                                          <p:attrName>ppt_x</p:attrName>
                                          <p:attrName>ppt_y</p:attrName>
                                        </p:attrNameLst>
                                      </p:cBhvr>
                                      <p:rCtr x="0" y="-2270"/>
                                    </p:animMotion>
                                  </p:childTnLst>
                                </p:cTn>
                              </p:par>
                              <p:par>
                                <p:cTn id="25" presetID="10" presetClass="entr" presetSubtype="0" fill="hold" nodeType="withEffect">
                                  <p:stCondLst>
                                    <p:cond delay="2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200"/>
                                  </p:stCondLst>
                                  <p:childTnLst>
                                    <p:animMotion origin="layout" path="M -3.125E-6 4.44444E-6 L -3.125E-6 0.03703 " pathEditMode="relative" rAng="0" ptsTypes="AA">
                                      <p:cBhvr>
                                        <p:cTn id="29" dur="600" spd="-100000" fill="hold"/>
                                        <p:tgtEl>
                                          <p:spTgt spid="6"/>
                                        </p:tgtEl>
                                        <p:attrNameLst>
                                          <p:attrName>ppt_x</p:attrName>
                                          <p:attrName>ppt_y</p:attrName>
                                        </p:attrNameLst>
                                      </p:cBhvr>
                                      <p:rCtr x="0" y="1852"/>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7DC9AD-003A-4A65-BEF0-F3F847567861}"/>
              </a:ext>
            </a:extLst>
          </p:cNvPr>
          <p:cNvSpPr>
            <a:spLocks noGrp="1"/>
          </p:cNvSpPr>
          <p:nvPr>
            <p:ph type="title"/>
          </p:nvPr>
        </p:nvSpPr>
        <p:spPr/>
        <p:txBody>
          <a:bodyPr/>
          <a:lstStyle/>
          <a:p>
            <a:pPr lvl="0">
              <a:spcBef>
                <a:spcPts val="0"/>
              </a:spcBef>
              <a:defRPr/>
            </a:pPr>
            <a:r>
              <a:rPr lang="en-US"/>
              <a:t>Benefits</a:t>
            </a:r>
          </a:p>
        </p:txBody>
      </p:sp>
      <p:sp>
        <p:nvSpPr>
          <p:cNvPr id="13" name="TextBox 12"/>
          <p:cNvSpPr txBox="1"/>
          <p:nvPr/>
        </p:nvSpPr>
        <p:spPr>
          <a:xfrm>
            <a:off x="8535881" y="3863018"/>
            <a:ext cx="3291840" cy="910704"/>
          </a:xfrm>
          <a:prstGeom prst="rect">
            <a:avLst/>
          </a:prstGeom>
          <a:noFill/>
        </p:spPr>
        <p:txBody>
          <a:bodyPr wrap="square" lIns="93247" tIns="149196" rIns="186494" bIns="149196" rtlCol="0">
            <a:spAutoFit/>
          </a:bodyPr>
          <a:lstStyle/>
          <a:p>
            <a:pPr algn="ctr" defTabSz="1243192">
              <a:lnSpc>
                <a:spcPct val="90000"/>
              </a:lnSpc>
              <a:spcAft>
                <a:spcPts val="1224"/>
              </a:spcAft>
              <a:defRPr/>
            </a:pPr>
            <a:r>
              <a:rPr lang="en-US" sz="2200" kern="0">
                <a:gradFill>
                  <a:gsLst>
                    <a:gs pos="13483">
                      <a:schemeClr val="tx1"/>
                    </a:gs>
                    <a:gs pos="62000">
                      <a:schemeClr val="tx1"/>
                    </a:gs>
                  </a:gsLst>
                  <a:lin ang="5400000" scaled="0"/>
                </a:gradFill>
                <a:latin typeface="Segoe UI Semilight"/>
                <a:cs typeface="Segoe UI"/>
              </a:rPr>
              <a:t>Unlock new scenarios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for your apps</a:t>
            </a:r>
          </a:p>
        </p:txBody>
      </p:sp>
      <p:sp>
        <p:nvSpPr>
          <p:cNvPr id="10" name="TextBox 9"/>
          <p:cNvSpPr txBox="1"/>
          <p:nvPr/>
        </p:nvSpPr>
        <p:spPr>
          <a:xfrm>
            <a:off x="608753" y="3863018"/>
            <a:ext cx="3291840" cy="910704"/>
          </a:xfrm>
          <a:prstGeom prst="rect">
            <a:avLst/>
          </a:prstGeom>
          <a:noFill/>
        </p:spPr>
        <p:txBody>
          <a:bodyPr wrap="square" lIns="93247" tIns="149196" rIns="186494" bIns="149196" rtlCol="0">
            <a:spAutoFit/>
          </a:bodyPr>
          <a:lstStyle/>
          <a:p>
            <a:pPr algn="ctr" defTabSz="1243192">
              <a:lnSpc>
                <a:spcPct val="90000"/>
              </a:lnSpc>
              <a:spcAft>
                <a:spcPts val="1224"/>
              </a:spcAft>
              <a:defRPr/>
            </a:pPr>
            <a:r>
              <a:rPr lang="en-US" sz="2200" kern="0">
                <a:gradFill>
                  <a:gsLst>
                    <a:gs pos="13483">
                      <a:schemeClr val="tx1"/>
                    </a:gs>
                    <a:gs pos="62000">
                      <a:schemeClr val="tx1"/>
                    </a:gs>
                  </a:gsLst>
                  <a:lin ang="5400000" scaled="0"/>
                </a:gradFill>
                <a:latin typeface="Segoe UI Semilight"/>
                <a:cs typeface="Segoe UI"/>
              </a:rPr>
              <a:t>Focus on innovation </a:t>
            </a:r>
            <a:br>
              <a:rPr lang="en-US" sz="2200" kern="0">
                <a:gradFill>
                  <a:gsLst>
                    <a:gs pos="13483">
                      <a:schemeClr val="tx1"/>
                    </a:gs>
                    <a:gs pos="62000">
                      <a:schemeClr val="tx1"/>
                    </a:gs>
                  </a:gsLst>
                  <a:lin ang="5400000" scaled="0"/>
                </a:gradFill>
                <a:latin typeface="Segoe UI Semilight"/>
                <a:cs typeface="Segoe UI"/>
              </a:rPr>
            </a:br>
            <a:r>
              <a:rPr lang="en-US" sz="2200" kern="0">
                <a:gradFill>
                  <a:gsLst>
                    <a:gs pos="13483">
                      <a:schemeClr val="tx1"/>
                    </a:gs>
                    <a:gs pos="62000">
                      <a:schemeClr val="tx1"/>
                    </a:gs>
                  </a:gsLst>
                  <a:lin ang="5400000" scaled="0"/>
                </a:gradFill>
                <a:latin typeface="Segoe UI Semilight"/>
                <a:cs typeface="Segoe UI"/>
              </a:rPr>
              <a:t>and pay per event</a:t>
            </a:r>
          </a:p>
        </p:txBody>
      </p:sp>
      <p:sp>
        <p:nvSpPr>
          <p:cNvPr id="7" name="TextBox 6"/>
          <p:cNvSpPr txBox="1"/>
          <p:nvPr/>
        </p:nvSpPr>
        <p:spPr>
          <a:xfrm>
            <a:off x="4298018" y="3863018"/>
            <a:ext cx="3840438" cy="910704"/>
          </a:xfrm>
          <a:prstGeom prst="rect">
            <a:avLst/>
          </a:prstGeom>
          <a:noFill/>
        </p:spPr>
        <p:txBody>
          <a:bodyPr wrap="square" lIns="93247" tIns="149196" rIns="186494" bIns="149196" rtlCol="0">
            <a:spAutoFit/>
          </a:bodyPr>
          <a:lstStyle/>
          <a:p>
            <a:pPr algn="ctr" defTabSz="1243192">
              <a:lnSpc>
                <a:spcPct val="90000"/>
              </a:lnSpc>
              <a:spcAft>
                <a:spcPts val="1224"/>
              </a:spcAft>
              <a:defRPr/>
            </a:pPr>
            <a:r>
              <a:rPr lang="en-US" sz="2200" kern="0">
                <a:gradFill>
                  <a:gsLst>
                    <a:gs pos="13483">
                      <a:schemeClr val="tx1"/>
                    </a:gs>
                    <a:gs pos="62000">
                      <a:schemeClr val="tx1"/>
                    </a:gs>
                  </a:gsLst>
                  <a:lin ang="5400000" scaled="0"/>
                </a:gradFill>
                <a:latin typeface="Segoe UI Semilight"/>
                <a:cs typeface="Segoe UI"/>
              </a:rPr>
              <a:t>Ensure reliability and performance for your apps</a:t>
            </a:r>
          </a:p>
        </p:txBody>
      </p:sp>
      <p:sp>
        <p:nvSpPr>
          <p:cNvPr id="16" name="Title 2">
            <a:extLst>
              <a:ext uri="{FF2B5EF4-FFF2-40B4-BE49-F238E27FC236}">
                <a16:creationId xmlns:a16="http://schemas.microsoft.com/office/drawing/2014/main" id="{DEF09F0F-09C3-430A-80B3-D5800376AD86}"/>
              </a:ext>
            </a:extLst>
          </p:cNvPr>
          <p:cNvSpPr txBox="1">
            <a:spLocks/>
          </p:cNvSpPr>
          <p:nvPr/>
        </p:nvSpPr>
        <p:spPr>
          <a:xfrm>
            <a:off x="274298" y="5600359"/>
            <a:ext cx="11887878" cy="797739"/>
          </a:xfrm>
          <a:prstGeom prst="rect">
            <a:avLst/>
          </a:prstGeom>
        </p:spPr>
        <p:txBody>
          <a:bodyPr vert="horz" wrap="square" lIns="149217" tIns="93260" rIns="149217" bIns="93260"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400" dirty="0">
                <a:gradFill>
                  <a:gsLst>
                    <a:gs pos="92135">
                      <a:schemeClr val="accent1"/>
                    </a:gs>
                    <a:gs pos="84831">
                      <a:schemeClr val="accent1"/>
                    </a:gs>
                  </a:gsLst>
                  <a:lin ang="5400000" scaled="0"/>
                </a:gradFill>
                <a:latin typeface="Segoe UI Light"/>
              </a:rPr>
              <a:t>Manage all events in one place</a:t>
            </a:r>
          </a:p>
        </p:txBody>
      </p:sp>
      <p:cxnSp>
        <p:nvCxnSpPr>
          <p:cNvPr id="3" name="Straight Connector 2">
            <a:extLst>
              <a:ext uri="{FF2B5EF4-FFF2-40B4-BE49-F238E27FC236}">
                <a16:creationId xmlns:a16="http://schemas.microsoft.com/office/drawing/2014/main" id="{E7A1C71E-D042-4613-A263-BD37AB1DCA50}"/>
              </a:ext>
            </a:extLst>
          </p:cNvPr>
          <p:cNvCxnSpPr/>
          <p:nvPr/>
        </p:nvCxnSpPr>
        <p:spPr>
          <a:xfrm>
            <a:off x="-1" y="5143164"/>
            <a:ext cx="124358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A4FCB6D2-D0E1-4597-A856-7E0C1DAAF981}"/>
              </a:ext>
            </a:extLst>
          </p:cNvPr>
          <p:cNvGrpSpPr/>
          <p:nvPr/>
        </p:nvGrpSpPr>
        <p:grpSpPr>
          <a:xfrm>
            <a:off x="1340273" y="1851360"/>
            <a:ext cx="1828800" cy="1828800"/>
            <a:chOff x="1340273" y="1851360"/>
            <a:chExt cx="1828800" cy="1828800"/>
          </a:xfrm>
        </p:grpSpPr>
        <p:sp>
          <p:nvSpPr>
            <p:cNvPr id="12" name="Oval 11"/>
            <p:cNvSpPr/>
            <p:nvPr/>
          </p:nvSpPr>
          <p:spPr bwMode="auto">
            <a:xfrm>
              <a:off x="1340273"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 name="target_2">
              <a:extLst>
                <a:ext uri="{FF2B5EF4-FFF2-40B4-BE49-F238E27FC236}">
                  <a16:creationId xmlns:a16="http://schemas.microsoft.com/office/drawing/2014/main" id="{F2C0DDB3-56B1-41A7-B1E2-86ED2DE59C1E}"/>
                </a:ext>
              </a:extLst>
            </p:cNvPr>
            <p:cNvSpPr>
              <a:spLocks noChangeAspect="1" noEditPoints="1"/>
            </p:cNvSpPr>
            <p:nvPr/>
          </p:nvSpPr>
          <p:spPr bwMode="auto">
            <a:xfrm>
              <a:off x="1929393" y="2441777"/>
              <a:ext cx="650560" cy="647967"/>
            </a:xfrm>
            <a:custGeom>
              <a:avLst/>
              <a:gdLst>
                <a:gd name="T0" fmla="*/ 314 w 346"/>
                <a:gd name="T1" fmla="*/ 73 h 346"/>
                <a:gd name="T2" fmla="*/ 346 w 346"/>
                <a:gd name="T3" fmla="*/ 173 h 346"/>
                <a:gd name="T4" fmla="*/ 173 w 346"/>
                <a:gd name="T5" fmla="*/ 346 h 346"/>
                <a:gd name="T6" fmla="*/ 0 w 346"/>
                <a:gd name="T7" fmla="*/ 173 h 346"/>
                <a:gd name="T8" fmla="*/ 173 w 346"/>
                <a:gd name="T9" fmla="*/ 0 h 346"/>
                <a:gd name="T10" fmla="*/ 269 w 346"/>
                <a:gd name="T11" fmla="*/ 30 h 346"/>
                <a:gd name="T12" fmla="*/ 173 w 346"/>
                <a:gd name="T13" fmla="*/ 274 h 346"/>
                <a:gd name="T14" fmla="*/ 274 w 346"/>
                <a:gd name="T15" fmla="*/ 173 h 346"/>
                <a:gd name="T16" fmla="*/ 173 w 346"/>
                <a:gd name="T17" fmla="*/ 72 h 346"/>
                <a:gd name="T18" fmla="*/ 72 w 346"/>
                <a:gd name="T19" fmla="*/ 173 h 346"/>
                <a:gd name="T20" fmla="*/ 173 w 346"/>
                <a:gd name="T21" fmla="*/ 274 h 346"/>
                <a:gd name="T22" fmla="*/ 173 w 346"/>
                <a:gd name="T23" fmla="*/ 203 h 346"/>
                <a:gd name="T24" fmla="*/ 203 w 346"/>
                <a:gd name="T25" fmla="*/ 173 h 346"/>
                <a:gd name="T26" fmla="*/ 173 w 346"/>
                <a:gd name="T27" fmla="*/ 143 h 346"/>
                <a:gd name="T28" fmla="*/ 143 w 346"/>
                <a:gd name="T29" fmla="*/ 173 h 346"/>
                <a:gd name="T30" fmla="*/ 173 w 346"/>
                <a:gd name="T31" fmla="*/ 203 h 346"/>
                <a:gd name="T32" fmla="*/ 173 w 346"/>
                <a:gd name="T33" fmla="*/ 173 h 346"/>
                <a:gd name="T34" fmla="*/ 241 w 346"/>
                <a:gd name="T35" fmla="*/ 99 h 346"/>
                <a:gd name="T36" fmla="*/ 334 w 346"/>
                <a:gd name="T37" fmla="*/ 54 h 346"/>
                <a:gd name="T38" fmla="*/ 291 w 346"/>
                <a:gd name="T39" fmla="*/ 54 h 346"/>
                <a:gd name="T40" fmla="*/ 291 w 346"/>
                <a:gd name="T41" fmla="*/ 10 h 346"/>
                <a:gd name="T42" fmla="*/ 241 w 346"/>
                <a:gd name="T43" fmla="*/ 56 h 346"/>
                <a:gd name="T44" fmla="*/ 241 w 346"/>
                <a:gd name="T45" fmla="*/ 99 h 346"/>
                <a:gd name="T46" fmla="*/ 285 w 346"/>
                <a:gd name="T47" fmla="*/ 99 h 346"/>
                <a:gd name="T48" fmla="*/ 334 w 346"/>
                <a:gd name="T49" fmla="*/ 54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346">
                  <a:moveTo>
                    <a:pt x="314" y="73"/>
                  </a:moveTo>
                  <a:cubicBezTo>
                    <a:pt x="334" y="101"/>
                    <a:pt x="346" y="136"/>
                    <a:pt x="346" y="173"/>
                  </a:cubicBezTo>
                  <a:cubicBezTo>
                    <a:pt x="346" y="268"/>
                    <a:pt x="268" y="346"/>
                    <a:pt x="173" y="346"/>
                  </a:cubicBezTo>
                  <a:cubicBezTo>
                    <a:pt x="78" y="346"/>
                    <a:pt x="0" y="268"/>
                    <a:pt x="0" y="173"/>
                  </a:cubicBezTo>
                  <a:cubicBezTo>
                    <a:pt x="0" y="78"/>
                    <a:pt x="78" y="0"/>
                    <a:pt x="173" y="0"/>
                  </a:cubicBezTo>
                  <a:cubicBezTo>
                    <a:pt x="209" y="0"/>
                    <a:pt x="242" y="11"/>
                    <a:pt x="269" y="30"/>
                  </a:cubicBezTo>
                  <a:moveTo>
                    <a:pt x="173" y="274"/>
                  </a:moveTo>
                  <a:cubicBezTo>
                    <a:pt x="229" y="274"/>
                    <a:pt x="274" y="229"/>
                    <a:pt x="274" y="173"/>
                  </a:cubicBezTo>
                  <a:cubicBezTo>
                    <a:pt x="274" y="117"/>
                    <a:pt x="229" y="72"/>
                    <a:pt x="173" y="72"/>
                  </a:cubicBezTo>
                  <a:cubicBezTo>
                    <a:pt x="117" y="72"/>
                    <a:pt x="72" y="117"/>
                    <a:pt x="72" y="173"/>
                  </a:cubicBezTo>
                  <a:cubicBezTo>
                    <a:pt x="72" y="229"/>
                    <a:pt x="117" y="274"/>
                    <a:pt x="173" y="274"/>
                  </a:cubicBezTo>
                  <a:close/>
                  <a:moveTo>
                    <a:pt x="173" y="203"/>
                  </a:moveTo>
                  <a:cubicBezTo>
                    <a:pt x="190" y="203"/>
                    <a:pt x="203" y="190"/>
                    <a:pt x="203" y="173"/>
                  </a:cubicBezTo>
                  <a:cubicBezTo>
                    <a:pt x="203" y="156"/>
                    <a:pt x="190" y="143"/>
                    <a:pt x="173" y="143"/>
                  </a:cubicBezTo>
                  <a:cubicBezTo>
                    <a:pt x="156" y="143"/>
                    <a:pt x="143" y="156"/>
                    <a:pt x="143" y="173"/>
                  </a:cubicBezTo>
                  <a:cubicBezTo>
                    <a:pt x="143" y="190"/>
                    <a:pt x="156" y="203"/>
                    <a:pt x="173" y="203"/>
                  </a:cubicBezTo>
                  <a:close/>
                  <a:moveTo>
                    <a:pt x="173" y="173"/>
                  </a:moveTo>
                  <a:cubicBezTo>
                    <a:pt x="241" y="99"/>
                    <a:pt x="241" y="99"/>
                    <a:pt x="241" y="99"/>
                  </a:cubicBezTo>
                  <a:moveTo>
                    <a:pt x="334" y="54"/>
                  </a:moveTo>
                  <a:cubicBezTo>
                    <a:pt x="291" y="54"/>
                    <a:pt x="291" y="54"/>
                    <a:pt x="291" y="54"/>
                  </a:cubicBezTo>
                  <a:cubicBezTo>
                    <a:pt x="291" y="10"/>
                    <a:pt x="291" y="10"/>
                    <a:pt x="291" y="10"/>
                  </a:cubicBezTo>
                  <a:cubicBezTo>
                    <a:pt x="241" y="56"/>
                    <a:pt x="241" y="56"/>
                    <a:pt x="241" y="56"/>
                  </a:cubicBezTo>
                  <a:cubicBezTo>
                    <a:pt x="241" y="99"/>
                    <a:pt x="241" y="99"/>
                    <a:pt x="241" y="99"/>
                  </a:cubicBezTo>
                  <a:cubicBezTo>
                    <a:pt x="285" y="99"/>
                    <a:pt x="285" y="99"/>
                    <a:pt x="285" y="99"/>
                  </a:cubicBezTo>
                  <a:lnTo>
                    <a:pt x="334" y="54"/>
                  </a:lnTo>
                  <a:close/>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grpSp>
        <p:nvGrpSpPr>
          <p:cNvPr id="11" name="Group 10">
            <a:extLst>
              <a:ext uri="{FF2B5EF4-FFF2-40B4-BE49-F238E27FC236}">
                <a16:creationId xmlns:a16="http://schemas.microsoft.com/office/drawing/2014/main" id="{B47ECF0F-6DD9-450C-ACE4-AFA5489E9782}"/>
              </a:ext>
            </a:extLst>
          </p:cNvPr>
          <p:cNvGrpSpPr/>
          <p:nvPr/>
        </p:nvGrpSpPr>
        <p:grpSpPr>
          <a:xfrm>
            <a:off x="5303837" y="1851360"/>
            <a:ext cx="1828800" cy="1828800"/>
            <a:chOff x="5303837" y="1851360"/>
            <a:chExt cx="1828800" cy="1828800"/>
          </a:xfrm>
        </p:grpSpPr>
        <p:sp>
          <p:nvSpPr>
            <p:cNvPr id="8" name="Oval 7"/>
            <p:cNvSpPr/>
            <p:nvPr/>
          </p:nvSpPr>
          <p:spPr bwMode="auto">
            <a:xfrm>
              <a:off x="5303837"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8" name="Processing_E9F5">
              <a:extLst>
                <a:ext uri="{FF2B5EF4-FFF2-40B4-BE49-F238E27FC236}">
                  <a16:creationId xmlns:a16="http://schemas.microsoft.com/office/drawing/2014/main" id="{C4DB4564-1901-4DFB-9611-5CA84A6887CB}"/>
                </a:ext>
              </a:extLst>
            </p:cNvPr>
            <p:cNvSpPr>
              <a:spLocks noChangeAspect="1" noEditPoints="1"/>
            </p:cNvSpPr>
            <p:nvPr/>
          </p:nvSpPr>
          <p:spPr bwMode="auto">
            <a:xfrm>
              <a:off x="5830699" y="2428241"/>
              <a:ext cx="775078" cy="67504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0C849A0A-8707-4209-BA22-87CBED3E50B6}"/>
              </a:ext>
            </a:extLst>
          </p:cNvPr>
          <p:cNvGrpSpPr/>
          <p:nvPr/>
        </p:nvGrpSpPr>
        <p:grpSpPr>
          <a:xfrm>
            <a:off x="9267401" y="1851360"/>
            <a:ext cx="1828800" cy="1828800"/>
            <a:chOff x="9267401" y="1851360"/>
            <a:chExt cx="1828800" cy="1828800"/>
          </a:xfrm>
        </p:grpSpPr>
        <p:sp>
          <p:nvSpPr>
            <p:cNvPr id="14" name="Oval 13"/>
            <p:cNvSpPr/>
            <p:nvPr/>
          </p:nvSpPr>
          <p:spPr bwMode="auto">
            <a:xfrm>
              <a:off x="9267401" y="1851360"/>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1" name="Lock_2">
              <a:extLst>
                <a:ext uri="{FF2B5EF4-FFF2-40B4-BE49-F238E27FC236}">
                  <a16:creationId xmlns:a16="http://schemas.microsoft.com/office/drawing/2014/main" id="{091C6A32-C100-4BCC-BDD5-D6A4CF829F7B}"/>
                </a:ext>
              </a:extLst>
            </p:cNvPr>
            <p:cNvSpPr>
              <a:spLocks noChangeAspect="1" noEditPoints="1"/>
            </p:cNvSpPr>
            <p:nvPr/>
          </p:nvSpPr>
          <p:spPr bwMode="auto">
            <a:xfrm>
              <a:off x="9942332" y="2431067"/>
              <a:ext cx="478938" cy="669386"/>
            </a:xfrm>
            <a:custGeom>
              <a:avLst/>
              <a:gdLst>
                <a:gd name="T0" fmla="*/ 239 w 239"/>
                <a:gd name="T1" fmla="*/ 335 h 335"/>
                <a:gd name="T2" fmla="*/ 0 w 239"/>
                <a:gd name="T3" fmla="*/ 335 h 335"/>
                <a:gd name="T4" fmla="*/ 0 w 239"/>
                <a:gd name="T5" fmla="*/ 157 h 335"/>
                <a:gd name="T6" fmla="*/ 239 w 239"/>
                <a:gd name="T7" fmla="*/ 157 h 335"/>
                <a:gd name="T8" fmla="*/ 239 w 239"/>
                <a:gd name="T9" fmla="*/ 335 h 335"/>
                <a:gd name="T10" fmla="*/ 196 w 239"/>
                <a:gd name="T11" fmla="*/ 157 h 335"/>
                <a:gd name="T12" fmla="*/ 196 w 239"/>
                <a:gd name="T13" fmla="*/ 75 h 335"/>
                <a:gd name="T14" fmla="*/ 121 w 239"/>
                <a:gd name="T15" fmla="*/ 0 h 335"/>
                <a:gd name="T16" fmla="*/ 46 w 239"/>
                <a:gd name="T17" fmla="*/ 7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35">
                  <a:moveTo>
                    <a:pt x="239" y="335"/>
                  </a:moveTo>
                  <a:cubicBezTo>
                    <a:pt x="0" y="335"/>
                    <a:pt x="0" y="335"/>
                    <a:pt x="0" y="335"/>
                  </a:cubicBezTo>
                  <a:cubicBezTo>
                    <a:pt x="0" y="157"/>
                    <a:pt x="0" y="157"/>
                    <a:pt x="0" y="157"/>
                  </a:cubicBezTo>
                  <a:cubicBezTo>
                    <a:pt x="239" y="157"/>
                    <a:pt x="239" y="157"/>
                    <a:pt x="239" y="157"/>
                  </a:cubicBezTo>
                  <a:lnTo>
                    <a:pt x="239" y="335"/>
                  </a:lnTo>
                  <a:close/>
                  <a:moveTo>
                    <a:pt x="196" y="157"/>
                  </a:moveTo>
                  <a:cubicBezTo>
                    <a:pt x="196" y="75"/>
                    <a:pt x="196" y="75"/>
                    <a:pt x="196" y="75"/>
                  </a:cubicBezTo>
                  <a:cubicBezTo>
                    <a:pt x="196" y="34"/>
                    <a:pt x="163" y="0"/>
                    <a:pt x="121" y="0"/>
                  </a:cubicBezTo>
                  <a:cubicBezTo>
                    <a:pt x="79" y="0"/>
                    <a:pt x="46" y="34"/>
                    <a:pt x="46" y="75"/>
                  </a:cubicBezTo>
                </a:path>
              </a:pathLst>
            </a:custGeom>
            <a:noFill/>
            <a:ln w="222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Tree>
    <p:extLst>
      <p:ext uri="{BB962C8B-B14F-4D97-AF65-F5344CB8AC3E}">
        <p14:creationId xmlns:p14="http://schemas.microsoft.com/office/powerpoint/2010/main" val="1926062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9"/>
                                        </p:tgtEl>
                                        <p:attrNameLst>
                                          <p:attrName>ppt_x</p:attrName>
                                          <p:attrName>ppt_y</p:attrName>
                                        </p:attrNameLst>
                                      </p:cBhvr>
                                      <p:rCtr x="0" y="1852"/>
                                    </p:animMotion>
                                  </p:childTnLst>
                                </p:cTn>
                              </p:par>
                              <p:par>
                                <p:cTn id="10" presetID="10" presetClass="entr" presetSubtype="0" fill="hold"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100"/>
                                  </p:stCondLst>
                                  <p:childTnLst>
                                    <p:animMotion origin="layout" path="M -3.125E-6 4.44444E-6 L -3.125E-6 0.03703 " pathEditMode="relative" rAng="0" ptsTypes="AA">
                                      <p:cBhvr>
                                        <p:cTn id="14" dur="600" spd="-100000" fill="hold"/>
                                        <p:tgtEl>
                                          <p:spTgt spid="11"/>
                                        </p:tgtEl>
                                        <p:attrNameLst>
                                          <p:attrName>ppt_x</p:attrName>
                                          <p:attrName>ppt_y</p:attrName>
                                        </p:attrNameLst>
                                      </p:cBhvr>
                                      <p:rCtr x="0" y="1852"/>
                                    </p:animMotion>
                                  </p:childTnLst>
                                </p:cTn>
                              </p:par>
                              <p:par>
                                <p:cTn id="15" presetID="10" presetClass="entr" presetSubtype="0" fill="hold" nodeType="withEffect">
                                  <p:stCondLst>
                                    <p:cond delay="20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42" presetClass="path" presetSubtype="0" decel="100000" fill="hold" nodeType="withEffect">
                                  <p:stCondLst>
                                    <p:cond delay="200"/>
                                  </p:stCondLst>
                                  <p:childTnLst>
                                    <p:animMotion origin="layout" path="M -3.125E-6 4.44444E-6 L -3.125E-6 0.03703 " pathEditMode="relative" rAng="0" ptsTypes="AA">
                                      <p:cBhvr>
                                        <p:cTn id="19" dur="600" spd="-100000" fill="hold"/>
                                        <p:tgtEl>
                                          <p:spTgt spid="22"/>
                                        </p:tgtEl>
                                        <p:attrNameLst>
                                          <p:attrName>ppt_x</p:attrName>
                                          <p:attrName>ppt_y</p:attrName>
                                        </p:attrNameLst>
                                      </p:cBhvr>
                                      <p:rCtr x="0" y="1852"/>
                                    </p:animMotion>
                                  </p:childTnLst>
                                </p:cTn>
                              </p:par>
                              <p:par>
                                <p:cTn id="20" presetID="10" presetClass="entr" presetSubtype="0" fill="hold" grpId="0" nodeType="withEffect">
                                  <p:stCondLst>
                                    <p:cond delay="1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64" presetClass="path" presetSubtype="0" decel="100000" fill="hold" grpId="1" nodeType="withEffect">
                                  <p:stCondLst>
                                    <p:cond delay="100"/>
                                  </p:stCondLst>
                                  <p:childTnLst>
                                    <p:animMotion origin="layout" path="M -1.16926E-6 9.07853E-9 L -1.16926E-6 -0.04539 " pathEditMode="relative" rAng="0" ptsTypes="AA">
                                      <p:cBhvr>
                                        <p:cTn id="24" dur="600" spd="-100000" fill="hold"/>
                                        <p:tgtEl>
                                          <p:spTgt spid="10"/>
                                        </p:tgtEl>
                                        <p:attrNameLst>
                                          <p:attrName>ppt_x</p:attrName>
                                          <p:attrName>ppt_y</p:attrName>
                                        </p:attrNameLst>
                                      </p:cBhvr>
                                      <p:rCtr x="0" y="-2270"/>
                                    </p:animMotion>
                                  </p:childTnLst>
                                </p:cTn>
                              </p:par>
                              <p:par>
                                <p:cTn id="25" presetID="10" presetClass="entr" presetSubtype="0" fill="hold" grpId="0" nodeType="withEffect">
                                  <p:stCondLst>
                                    <p:cond delay="20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64" presetClass="path" presetSubtype="0" decel="100000" fill="hold" grpId="1" nodeType="withEffect">
                                  <p:stCondLst>
                                    <p:cond delay="200"/>
                                  </p:stCondLst>
                                  <p:childTnLst>
                                    <p:animMotion origin="layout" path="M 0 9.07853E-9 L 0 -0.04539 " pathEditMode="relative" rAng="0" ptsTypes="AA">
                                      <p:cBhvr>
                                        <p:cTn id="29" dur="600" spd="-100000" fill="hold"/>
                                        <p:tgtEl>
                                          <p:spTgt spid="7"/>
                                        </p:tgtEl>
                                        <p:attrNameLst>
                                          <p:attrName>ppt_x</p:attrName>
                                          <p:attrName>ppt_y</p:attrName>
                                        </p:attrNameLst>
                                      </p:cBhvr>
                                      <p:rCtr x="0" y="-2270"/>
                                    </p:animMotion>
                                  </p:childTnLst>
                                </p:cTn>
                              </p:par>
                              <p:par>
                                <p:cTn id="30" presetID="10" presetClass="entr" presetSubtype="0" fill="hold" grpId="0" nodeType="withEffect">
                                  <p:stCondLst>
                                    <p:cond delay="3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64" presetClass="path" presetSubtype="0" decel="100000" fill="hold" grpId="1" nodeType="withEffect">
                                  <p:stCondLst>
                                    <p:cond delay="300"/>
                                  </p:stCondLst>
                                  <p:childTnLst>
                                    <p:animMotion origin="layout" path="M 1.16926E-6 9.07853E-9 L 1.16926E-6 -0.04539 " pathEditMode="relative" rAng="0" ptsTypes="AA">
                                      <p:cBhvr>
                                        <p:cTn id="34" dur="600" spd="-100000" fill="hold"/>
                                        <p:tgtEl>
                                          <p:spTgt spid="13"/>
                                        </p:tgtEl>
                                        <p:attrNameLst>
                                          <p:attrName>ppt_x</p:attrName>
                                          <p:attrName>ppt_y</p:attrName>
                                        </p:attrNameLst>
                                      </p:cBhvr>
                                      <p:rCtr x="0" y="-2270"/>
                                    </p:animMotion>
                                  </p:childTnLst>
                                </p:cTn>
                              </p:par>
                            </p:childTnLst>
                          </p:cTn>
                        </p:par>
                      </p:childTnLst>
                    </p:cTn>
                  </p:par>
                  <p:par>
                    <p:cTn id="35" fill="hold">
                      <p:stCondLst>
                        <p:cond delay="indefinite"/>
                      </p:stCondLst>
                      <p:childTnLst>
                        <p:par>
                          <p:cTn id="36" fill="hold">
                            <p:stCondLst>
                              <p:cond delay="0"/>
                            </p:stCondLst>
                            <p:childTnLst>
                              <p:par>
                                <p:cTn id="37" presetID="2" presetClass="entr" presetSubtype="8" decel="10000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additive="base">
                                        <p:cTn id="39" dur="500" fill="hold"/>
                                        <p:tgtEl>
                                          <p:spTgt spid="3"/>
                                        </p:tgtEl>
                                        <p:attrNameLst>
                                          <p:attrName>ppt_x</p:attrName>
                                        </p:attrNameLst>
                                      </p:cBhvr>
                                      <p:tavLst>
                                        <p:tav tm="0">
                                          <p:val>
                                            <p:strVal val="0-#ppt_w/2"/>
                                          </p:val>
                                        </p:tav>
                                        <p:tav tm="100000">
                                          <p:val>
                                            <p:strVal val="#ppt_x"/>
                                          </p:val>
                                        </p:tav>
                                      </p:tavLst>
                                    </p:anim>
                                    <p:anim calcmode="lin" valueType="num">
                                      <p:cBhvr additive="base">
                                        <p:cTn id="40" dur="500" fill="hold"/>
                                        <p:tgtEl>
                                          <p:spTgt spid="3"/>
                                        </p:tgtEl>
                                        <p:attrNameLst>
                                          <p:attrName>ppt_y</p:attrName>
                                        </p:attrNameLst>
                                      </p:cBhvr>
                                      <p:tavLst>
                                        <p:tav tm="0">
                                          <p:val>
                                            <p:strVal val="#ppt_y"/>
                                          </p:val>
                                        </p:tav>
                                        <p:tav tm="100000">
                                          <p:val>
                                            <p:strVal val="#ppt_y"/>
                                          </p:val>
                                        </p:tav>
                                      </p:tavLst>
                                    </p:anim>
                                  </p:childTnLst>
                                </p:cTn>
                              </p:par>
                              <p:par>
                                <p:cTn id="41" presetID="10" presetClass="entr" presetSubtype="0" fill="hold" grpId="0" nodeType="withEffect">
                                  <p:stCondLst>
                                    <p:cond delay="10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42" presetClass="path" presetSubtype="0" decel="100000" fill="hold" grpId="1" nodeType="withEffect">
                                  <p:stCondLst>
                                    <p:cond delay="100"/>
                                  </p:stCondLst>
                                  <p:childTnLst>
                                    <p:animMotion origin="layout" path="M 0 -4.05356E-6 L 0 0.037 " pathEditMode="relative" rAng="0" ptsTypes="AA">
                                      <p:cBhvr>
                                        <p:cTn id="45" dur="600" spd="-100000" fill="hold"/>
                                        <p:tgtEl>
                                          <p:spTgt spid="16"/>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0" grpId="0"/>
      <p:bldP spid="10" grpId="1"/>
      <p:bldP spid="7" grpId="0"/>
      <p:bldP spid="7" grpId="1"/>
      <p:bldP spid="16" grpId="0"/>
      <p:bldP spid="16"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46A62-FAD9-455B-8673-71CFA32FCB64}"/>
              </a:ext>
            </a:extLst>
          </p:cNvPr>
          <p:cNvSpPr>
            <a:spLocks noGrp="1"/>
          </p:cNvSpPr>
          <p:nvPr>
            <p:ph type="title"/>
          </p:nvPr>
        </p:nvSpPr>
        <p:spPr/>
        <p:txBody>
          <a:bodyPr/>
          <a:lstStyle/>
          <a:p>
            <a:r>
              <a:rPr lang="en-US" dirty="0"/>
              <a:t>Manage all events in one place</a:t>
            </a:r>
          </a:p>
        </p:txBody>
      </p:sp>
      <p:pic>
        <p:nvPicPr>
          <p:cNvPr id="3" name="Picture 2">
            <a:extLst>
              <a:ext uri="{FF2B5EF4-FFF2-40B4-BE49-F238E27FC236}">
                <a16:creationId xmlns:a16="http://schemas.microsoft.com/office/drawing/2014/main" id="{FE0BEB4D-5F73-491D-AEB2-69960692CA3E}"/>
              </a:ext>
            </a:extLst>
          </p:cNvPr>
          <p:cNvPicPr>
            <a:picLocks noChangeAspect="1"/>
          </p:cNvPicPr>
          <p:nvPr/>
        </p:nvPicPr>
        <p:blipFill rotWithShape="1">
          <a:blip r:embed="rId2"/>
          <a:srcRect b="2342"/>
          <a:stretch/>
        </p:blipFill>
        <p:spPr>
          <a:xfrm>
            <a:off x="1433017" y="1328486"/>
            <a:ext cx="9570441" cy="5199737"/>
          </a:xfrm>
          <a:prstGeom prst="rect">
            <a:avLst/>
          </a:prstGeom>
        </p:spPr>
      </p:pic>
    </p:spTree>
    <p:extLst>
      <p:ext uri="{BB962C8B-B14F-4D97-AF65-F5344CB8AC3E}">
        <p14:creationId xmlns:p14="http://schemas.microsoft.com/office/powerpoint/2010/main" val="3894661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DA126-25B5-49C9-BE10-49B1AEF02E6A}"/>
              </a:ext>
            </a:extLst>
          </p:cNvPr>
          <p:cNvSpPr>
            <a:spLocks noGrp="1"/>
          </p:cNvSpPr>
          <p:nvPr>
            <p:ph type="title"/>
          </p:nvPr>
        </p:nvSpPr>
        <p:spPr/>
        <p:txBody>
          <a:bodyPr/>
          <a:lstStyle/>
          <a:p>
            <a:r>
              <a:rPr lang="en-US" dirty="0"/>
              <a:t>Build applications efficiently</a:t>
            </a:r>
          </a:p>
        </p:txBody>
      </p:sp>
      <p:grpSp>
        <p:nvGrpSpPr>
          <p:cNvPr id="44" name="Group 43">
            <a:extLst>
              <a:ext uri="{FF2B5EF4-FFF2-40B4-BE49-F238E27FC236}">
                <a16:creationId xmlns:a16="http://schemas.microsoft.com/office/drawing/2014/main" id="{71EF3B30-3191-4DDC-98C0-9E200845A1C9}"/>
              </a:ext>
            </a:extLst>
          </p:cNvPr>
          <p:cNvGrpSpPr/>
          <p:nvPr/>
        </p:nvGrpSpPr>
        <p:grpSpPr>
          <a:xfrm>
            <a:off x="1973163" y="1583925"/>
            <a:ext cx="8625602" cy="3284678"/>
            <a:chOff x="248835" y="1562659"/>
            <a:chExt cx="12358019" cy="4706004"/>
          </a:xfrm>
        </p:grpSpPr>
        <p:sp>
          <p:nvSpPr>
            <p:cNvPr id="43" name="Oval 42">
              <a:extLst>
                <a:ext uri="{FF2B5EF4-FFF2-40B4-BE49-F238E27FC236}">
                  <a16:creationId xmlns:a16="http://schemas.microsoft.com/office/drawing/2014/main" id="{0E2EAA8E-91C1-4E0F-9E90-3D97F8116863}"/>
                </a:ext>
              </a:extLst>
            </p:cNvPr>
            <p:cNvSpPr/>
            <p:nvPr/>
          </p:nvSpPr>
          <p:spPr bwMode="auto">
            <a:xfrm>
              <a:off x="4450924" y="1791305"/>
              <a:ext cx="4159512" cy="4159512"/>
            </a:xfrm>
            <a:prstGeom prst="ellipse">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41" name="Group 40">
              <a:extLst>
                <a:ext uri="{FF2B5EF4-FFF2-40B4-BE49-F238E27FC236}">
                  <a16:creationId xmlns:a16="http://schemas.microsoft.com/office/drawing/2014/main" id="{12BF36A1-6C9F-426F-A87B-8E901A4D925A}"/>
                </a:ext>
              </a:extLst>
            </p:cNvPr>
            <p:cNvGrpSpPr/>
            <p:nvPr/>
          </p:nvGrpSpPr>
          <p:grpSpPr>
            <a:xfrm>
              <a:off x="7359470" y="1562659"/>
              <a:ext cx="4552403" cy="1828800"/>
              <a:chOff x="9079710" y="1122006"/>
              <a:chExt cx="4552403" cy="1828800"/>
            </a:xfrm>
          </p:grpSpPr>
          <p:sp>
            <p:nvSpPr>
              <p:cNvPr id="24" name="TextBox 23">
                <a:extLst>
                  <a:ext uri="{FF2B5EF4-FFF2-40B4-BE49-F238E27FC236}">
                    <a16:creationId xmlns:a16="http://schemas.microsoft.com/office/drawing/2014/main" id="{D7DEFB58-5AAF-42C2-AA3B-8E0F77934933}"/>
                  </a:ext>
                </a:extLst>
              </p:cNvPr>
              <p:cNvSpPr txBox="1"/>
              <p:nvPr/>
            </p:nvSpPr>
            <p:spPr>
              <a:xfrm>
                <a:off x="11075029" y="1722473"/>
                <a:ext cx="2557084" cy="820177"/>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Publish SDKs</a:t>
                </a:r>
              </a:p>
            </p:txBody>
          </p:sp>
          <p:grpSp>
            <p:nvGrpSpPr>
              <p:cNvPr id="35" name="Group 34">
                <a:extLst>
                  <a:ext uri="{FF2B5EF4-FFF2-40B4-BE49-F238E27FC236}">
                    <a16:creationId xmlns:a16="http://schemas.microsoft.com/office/drawing/2014/main" id="{4AEF9C59-1598-4625-9062-D4C6076DC0D1}"/>
                  </a:ext>
                </a:extLst>
              </p:cNvPr>
              <p:cNvGrpSpPr/>
              <p:nvPr/>
            </p:nvGrpSpPr>
            <p:grpSpPr>
              <a:xfrm>
                <a:off x="9079710" y="1122006"/>
                <a:ext cx="1828800" cy="1828800"/>
                <a:chOff x="8762888" y="2794667"/>
                <a:chExt cx="1828800" cy="1828800"/>
              </a:xfrm>
            </p:grpSpPr>
            <p:sp>
              <p:nvSpPr>
                <p:cNvPr id="15" name="Oval 14">
                  <a:extLst>
                    <a:ext uri="{FF2B5EF4-FFF2-40B4-BE49-F238E27FC236}">
                      <a16:creationId xmlns:a16="http://schemas.microsoft.com/office/drawing/2014/main" id="{0E02FD6C-364A-458B-A097-DE8C2CA9934F}"/>
                    </a:ext>
                  </a:extLst>
                </p:cNvPr>
                <p:cNvSpPr/>
                <p:nvPr/>
              </p:nvSpPr>
              <p:spPr bwMode="auto">
                <a:xfrm>
                  <a:off x="8762888" y="2794667"/>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28" name="Graphic 27" descr="Send">
                  <a:extLst>
                    <a:ext uri="{FF2B5EF4-FFF2-40B4-BE49-F238E27FC236}">
                      <a16:creationId xmlns:a16="http://schemas.microsoft.com/office/drawing/2014/main" id="{EDC37D46-5F6A-4503-AB8C-818FCB46DCA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220088" y="3251867"/>
                  <a:ext cx="914400" cy="914400"/>
                </a:xfrm>
                <a:prstGeom prst="rect">
                  <a:avLst/>
                </a:prstGeom>
              </p:spPr>
            </p:pic>
          </p:grpSp>
        </p:grpSp>
        <p:grpSp>
          <p:nvGrpSpPr>
            <p:cNvPr id="39" name="Group 38">
              <a:extLst>
                <a:ext uri="{FF2B5EF4-FFF2-40B4-BE49-F238E27FC236}">
                  <a16:creationId xmlns:a16="http://schemas.microsoft.com/office/drawing/2014/main" id="{BA2BAD6E-58E2-4358-8BCB-64CCF777CE66}"/>
                </a:ext>
              </a:extLst>
            </p:cNvPr>
            <p:cNvGrpSpPr/>
            <p:nvPr/>
          </p:nvGrpSpPr>
          <p:grpSpPr>
            <a:xfrm>
              <a:off x="302363" y="1562659"/>
              <a:ext cx="5296424" cy="1828800"/>
              <a:chOff x="-1474354" y="1122006"/>
              <a:chExt cx="5296424" cy="1828800"/>
            </a:xfrm>
          </p:grpSpPr>
          <p:sp>
            <p:nvSpPr>
              <p:cNvPr id="23" name="TextBox 22">
                <a:extLst>
                  <a:ext uri="{FF2B5EF4-FFF2-40B4-BE49-F238E27FC236}">
                    <a16:creationId xmlns:a16="http://schemas.microsoft.com/office/drawing/2014/main" id="{B1C60283-6011-4AA7-A6F9-C487452885D6}"/>
                  </a:ext>
                </a:extLst>
              </p:cNvPr>
              <p:cNvSpPr txBox="1"/>
              <p:nvPr/>
            </p:nvSpPr>
            <p:spPr>
              <a:xfrm>
                <a:off x="-1474354" y="1722473"/>
                <a:ext cx="3528565" cy="820177"/>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Management SDKs</a:t>
                </a:r>
              </a:p>
            </p:txBody>
          </p:sp>
          <p:grpSp>
            <p:nvGrpSpPr>
              <p:cNvPr id="33" name="Group 32">
                <a:extLst>
                  <a:ext uri="{FF2B5EF4-FFF2-40B4-BE49-F238E27FC236}">
                    <a16:creationId xmlns:a16="http://schemas.microsoft.com/office/drawing/2014/main" id="{20481747-8AFE-491C-A044-92197609DB41}"/>
                  </a:ext>
                </a:extLst>
              </p:cNvPr>
              <p:cNvGrpSpPr/>
              <p:nvPr/>
            </p:nvGrpSpPr>
            <p:grpSpPr>
              <a:xfrm>
                <a:off x="1993270" y="1122006"/>
                <a:ext cx="1828800" cy="1828800"/>
                <a:chOff x="5303836" y="990123"/>
                <a:chExt cx="1828800" cy="1828800"/>
              </a:xfrm>
            </p:grpSpPr>
            <p:sp>
              <p:nvSpPr>
                <p:cNvPr id="20" name="Oval 19">
                  <a:extLst>
                    <a:ext uri="{FF2B5EF4-FFF2-40B4-BE49-F238E27FC236}">
                      <a16:creationId xmlns:a16="http://schemas.microsoft.com/office/drawing/2014/main" id="{D55F9621-21A6-486D-8B33-1EC63465AEB4}"/>
                    </a:ext>
                  </a:extLst>
                </p:cNvPr>
                <p:cNvSpPr/>
                <p:nvPr/>
              </p:nvSpPr>
              <p:spPr bwMode="auto">
                <a:xfrm>
                  <a:off x="5303836" y="990123"/>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0" name="Graphic 29" descr="Briefcase">
                  <a:extLst>
                    <a:ext uri="{FF2B5EF4-FFF2-40B4-BE49-F238E27FC236}">
                      <a16:creationId xmlns:a16="http://schemas.microsoft.com/office/drawing/2014/main" id="{9EAF193C-E7B2-4CF9-9B59-0525B6E59D9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1036" y="1447323"/>
                  <a:ext cx="914400" cy="914400"/>
                </a:xfrm>
                <a:prstGeom prst="rect">
                  <a:avLst/>
                </a:prstGeom>
              </p:spPr>
            </p:pic>
          </p:grpSp>
        </p:grpSp>
        <p:grpSp>
          <p:nvGrpSpPr>
            <p:cNvPr id="40" name="Group 39">
              <a:extLst>
                <a:ext uri="{FF2B5EF4-FFF2-40B4-BE49-F238E27FC236}">
                  <a16:creationId xmlns:a16="http://schemas.microsoft.com/office/drawing/2014/main" id="{2D4E2459-EE72-4A86-AD67-02C44285A5F0}"/>
                </a:ext>
              </a:extLst>
            </p:cNvPr>
            <p:cNvGrpSpPr/>
            <p:nvPr/>
          </p:nvGrpSpPr>
          <p:grpSpPr>
            <a:xfrm>
              <a:off x="248835" y="4437413"/>
              <a:ext cx="5317643" cy="1828800"/>
              <a:chOff x="-2861525" y="4150581"/>
              <a:chExt cx="5317643" cy="1828800"/>
            </a:xfrm>
          </p:grpSpPr>
          <p:sp>
            <p:nvSpPr>
              <p:cNvPr id="26" name="TextBox 25">
                <a:extLst>
                  <a:ext uri="{FF2B5EF4-FFF2-40B4-BE49-F238E27FC236}">
                    <a16:creationId xmlns:a16="http://schemas.microsoft.com/office/drawing/2014/main" id="{E393F84E-839A-4B95-BE69-C7EE71162A67}"/>
                  </a:ext>
                </a:extLst>
              </p:cNvPr>
              <p:cNvSpPr txBox="1"/>
              <p:nvPr/>
            </p:nvSpPr>
            <p:spPr>
              <a:xfrm>
                <a:off x="-2861525" y="4749588"/>
                <a:ext cx="3640090" cy="820177"/>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Event Schema Store</a:t>
                </a:r>
              </a:p>
            </p:txBody>
          </p:sp>
          <p:grpSp>
            <p:nvGrpSpPr>
              <p:cNvPr id="34" name="Group 33">
                <a:extLst>
                  <a:ext uri="{FF2B5EF4-FFF2-40B4-BE49-F238E27FC236}">
                    <a16:creationId xmlns:a16="http://schemas.microsoft.com/office/drawing/2014/main" id="{193D39C7-CE9F-4F2E-B424-9F617DFEC494}"/>
                  </a:ext>
                </a:extLst>
              </p:cNvPr>
              <p:cNvGrpSpPr/>
              <p:nvPr/>
            </p:nvGrpSpPr>
            <p:grpSpPr>
              <a:xfrm>
                <a:off x="627318" y="4150581"/>
                <a:ext cx="1828800" cy="1828800"/>
                <a:chOff x="1832341" y="2794667"/>
                <a:chExt cx="1828800" cy="1828800"/>
              </a:xfrm>
            </p:grpSpPr>
            <p:sp>
              <p:nvSpPr>
                <p:cNvPr id="21" name="Oval 20">
                  <a:extLst>
                    <a:ext uri="{FF2B5EF4-FFF2-40B4-BE49-F238E27FC236}">
                      <a16:creationId xmlns:a16="http://schemas.microsoft.com/office/drawing/2014/main" id="{0DECC310-8439-4388-BEDC-315A5B0E25AE}"/>
                    </a:ext>
                  </a:extLst>
                </p:cNvPr>
                <p:cNvSpPr/>
                <p:nvPr/>
              </p:nvSpPr>
              <p:spPr bwMode="auto">
                <a:xfrm>
                  <a:off x="1832341" y="2794667"/>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2" name="Graphic 31" descr="Store">
                  <a:extLst>
                    <a:ext uri="{FF2B5EF4-FFF2-40B4-BE49-F238E27FC236}">
                      <a16:creationId xmlns:a16="http://schemas.microsoft.com/office/drawing/2014/main" id="{51BB0035-21B2-406F-9144-2CE27F44816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89541" y="3251867"/>
                  <a:ext cx="914400" cy="914400"/>
                </a:xfrm>
                <a:prstGeom prst="rect">
                  <a:avLst/>
                </a:prstGeom>
              </p:spPr>
            </p:pic>
          </p:grpSp>
        </p:grpSp>
        <p:grpSp>
          <p:nvGrpSpPr>
            <p:cNvPr id="42" name="Group 41">
              <a:extLst>
                <a:ext uri="{FF2B5EF4-FFF2-40B4-BE49-F238E27FC236}">
                  <a16:creationId xmlns:a16="http://schemas.microsoft.com/office/drawing/2014/main" id="{A2D3A90C-1490-4DE9-BE4C-D6E888DC1A37}"/>
                </a:ext>
              </a:extLst>
            </p:cNvPr>
            <p:cNvGrpSpPr/>
            <p:nvPr/>
          </p:nvGrpSpPr>
          <p:grpSpPr>
            <a:xfrm>
              <a:off x="7359469" y="4439863"/>
              <a:ext cx="5247385" cy="1828800"/>
              <a:chOff x="7878649" y="3948562"/>
              <a:chExt cx="5247385" cy="1828800"/>
            </a:xfrm>
          </p:grpSpPr>
          <p:sp>
            <p:nvSpPr>
              <p:cNvPr id="25" name="TextBox 24">
                <a:extLst>
                  <a:ext uri="{FF2B5EF4-FFF2-40B4-BE49-F238E27FC236}">
                    <a16:creationId xmlns:a16="http://schemas.microsoft.com/office/drawing/2014/main" id="{9B1233C0-4ACE-450B-9E72-9EEDC124218A}"/>
                  </a:ext>
                </a:extLst>
              </p:cNvPr>
              <p:cNvSpPr txBox="1"/>
              <p:nvPr/>
            </p:nvSpPr>
            <p:spPr>
              <a:xfrm>
                <a:off x="9574501" y="4537748"/>
                <a:ext cx="3551533" cy="820177"/>
              </a:xfrm>
              <a:prstGeom prst="rect">
                <a:avLst/>
              </a:prstGeom>
              <a:noFill/>
            </p:spPr>
            <p:txBody>
              <a:bodyPr wrap="none" lIns="182880" tIns="146304" rIns="182880" bIns="146304" rtlCol="0">
                <a:spAutoFit/>
              </a:bodyPr>
              <a:lstStyle/>
              <a:p>
                <a:pPr algn="ctr">
                  <a:lnSpc>
                    <a:spcPct val="90000"/>
                  </a:lnSpc>
                  <a:spcAft>
                    <a:spcPts val="600"/>
                  </a:spcAft>
                </a:pPr>
                <a:r>
                  <a:rPr lang="en-US" sz="2000" dirty="0">
                    <a:gradFill>
                      <a:gsLst>
                        <a:gs pos="2917">
                          <a:schemeClr val="tx1"/>
                        </a:gs>
                        <a:gs pos="30000">
                          <a:schemeClr val="tx1"/>
                        </a:gs>
                      </a:gsLst>
                      <a:lin ang="5400000" scaled="0"/>
                    </a:gradFill>
                  </a:rPr>
                  <a:t>Consumption SDKs</a:t>
                </a:r>
              </a:p>
            </p:txBody>
          </p:sp>
          <p:grpSp>
            <p:nvGrpSpPr>
              <p:cNvPr id="38" name="Group 37">
                <a:extLst>
                  <a:ext uri="{FF2B5EF4-FFF2-40B4-BE49-F238E27FC236}">
                    <a16:creationId xmlns:a16="http://schemas.microsoft.com/office/drawing/2014/main" id="{D9170295-36D5-4BDB-832E-088D2CA9BEC7}"/>
                  </a:ext>
                </a:extLst>
              </p:cNvPr>
              <p:cNvGrpSpPr/>
              <p:nvPr/>
            </p:nvGrpSpPr>
            <p:grpSpPr>
              <a:xfrm>
                <a:off x="7878649" y="3948562"/>
                <a:ext cx="1828800" cy="1828800"/>
                <a:chOff x="5291393" y="4599211"/>
                <a:chExt cx="1828800" cy="1828800"/>
              </a:xfrm>
            </p:grpSpPr>
            <p:sp>
              <p:nvSpPr>
                <p:cNvPr id="22" name="Oval 21">
                  <a:extLst>
                    <a:ext uri="{FF2B5EF4-FFF2-40B4-BE49-F238E27FC236}">
                      <a16:creationId xmlns:a16="http://schemas.microsoft.com/office/drawing/2014/main" id="{DC5E6E6D-5B80-4CB9-9F8C-00125165F1C8}"/>
                    </a:ext>
                  </a:extLst>
                </p:cNvPr>
                <p:cNvSpPr/>
                <p:nvPr/>
              </p:nvSpPr>
              <p:spPr bwMode="auto">
                <a:xfrm>
                  <a:off x="5291393" y="4599211"/>
                  <a:ext cx="1828800" cy="1828800"/>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defRPr/>
                  </a:pPr>
                  <a:endParaRPr lang="en-US" sz="2400" kern="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37" name="Graphic 36" descr="Download from cloud">
                  <a:extLst>
                    <a:ext uri="{FF2B5EF4-FFF2-40B4-BE49-F238E27FC236}">
                      <a16:creationId xmlns:a16="http://schemas.microsoft.com/office/drawing/2014/main" id="{2FEE99B0-2161-472B-9128-A8D59DC7EA0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748593" y="5052500"/>
                  <a:ext cx="914400" cy="914400"/>
                </a:xfrm>
                <a:prstGeom prst="rect">
                  <a:avLst/>
                </a:prstGeom>
              </p:spPr>
            </p:pic>
          </p:grpSp>
        </p:grpSp>
      </p:grpSp>
      <p:cxnSp>
        <p:nvCxnSpPr>
          <p:cNvPr id="47" name="Straight Connector 46">
            <a:extLst>
              <a:ext uri="{FF2B5EF4-FFF2-40B4-BE49-F238E27FC236}">
                <a16:creationId xmlns:a16="http://schemas.microsoft.com/office/drawing/2014/main" id="{00426C8B-1AC5-4BC0-942A-57891E9A1671}"/>
              </a:ext>
            </a:extLst>
          </p:cNvPr>
          <p:cNvCxnSpPr/>
          <p:nvPr/>
        </p:nvCxnSpPr>
        <p:spPr>
          <a:xfrm>
            <a:off x="-1" y="5143164"/>
            <a:ext cx="1243584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8" name="Title 2">
            <a:extLst>
              <a:ext uri="{FF2B5EF4-FFF2-40B4-BE49-F238E27FC236}">
                <a16:creationId xmlns:a16="http://schemas.microsoft.com/office/drawing/2014/main" id="{0B3D0BB4-7107-44AF-9118-E02B89359EAE}"/>
              </a:ext>
            </a:extLst>
          </p:cNvPr>
          <p:cNvSpPr txBox="1">
            <a:spLocks/>
          </p:cNvSpPr>
          <p:nvPr/>
        </p:nvSpPr>
        <p:spPr>
          <a:xfrm>
            <a:off x="274298" y="5600359"/>
            <a:ext cx="11887878" cy="797739"/>
          </a:xfrm>
          <a:prstGeom prst="rect">
            <a:avLst/>
          </a:prstGeom>
        </p:spPr>
        <p:txBody>
          <a:bodyPr vert="horz" wrap="square" lIns="149217" tIns="93260" rIns="149217" bIns="93260" rtlCol="0" anchor="t">
            <a:spAutoFit/>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spcBef>
                <a:spcPts val="0"/>
              </a:spcBef>
              <a:defRPr/>
            </a:pPr>
            <a:r>
              <a:rPr lang="en-US" sz="4400" dirty="0" err="1">
                <a:gradFill>
                  <a:gsLst>
                    <a:gs pos="92135">
                      <a:schemeClr val="accent1"/>
                    </a:gs>
                    <a:gs pos="84831">
                      <a:schemeClr val="accent1"/>
                    </a:gs>
                  </a:gsLst>
                  <a:lin ang="5400000" scaled="0"/>
                </a:gradFill>
                <a:latin typeface="Segoe UI Light"/>
              </a:rPr>
              <a:t>.Net</a:t>
            </a:r>
            <a:r>
              <a:rPr lang="en-US" sz="4400" dirty="0">
                <a:gradFill>
                  <a:gsLst>
                    <a:gs pos="92135">
                      <a:schemeClr val="accent1"/>
                    </a:gs>
                    <a:gs pos="84831">
                      <a:schemeClr val="accent1"/>
                    </a:gs>
                  </a:gsLst>
                  <a:lin ang="5400000" scaled="0"/>
                </a:gradFill>
                <a:latin typeface="Segoe UI Light"/>
              </a:rPr>
              <a:t>   Python   Java   Node.js   Ruby   Go</a:t>
            </a:r>
          </a:p>
        </p:txBody>
      </p:sp>
    </p:spTree>
    <p:extLst>
      <p:ext uri="{BB962C8B-B14F-4D97-AF65-F5344CB8AC3E}">
        <p14:creationId xmlns:p14="http://schemas.microsoft.com/office/powerpoint/2010/main" val="41903842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decel="10000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fill="hold"/>
                                        <p:tgtEl>
                                          <p:spTgt spid="47"/>
                                        </p:tgtEl>
                                        <p:attrNameLst>
                                          <p:attrName>ppt_x</p:attrName>
                                        </p:attrNameLst>
                                      </p:cBhvr>
                                      <p:tavLst>
                                        <p:tav tm="0">
                                          <p:val>
                                            <p:strVal val="0-#ppt_w/2"/>
                                          </p:val>
                                        </p:tav>
                                        <p:tav tm="100000">
                                          <p:val>
                                            <p:strVal val="#ppt_x"/>
                                          </p:val>
                                        </p:tav>
                                      </p:tavLst>
                                    </p:anim>
                                    <p:anim calcmode="lin" valueType="num">
                                      <p:cBhvr additive="base">
                                        <p:cTn id="8" dur="500" fill="hold"/>
                                        <p:tgtEl>
                                          <p:spTgt spid="4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
                                  </p:stCondLst>
                                  <p:childTnLst>
                                    <p:set>
                                      <p:cBhvr>
                                        <p:cTn id="10" dur="1" fill="hold">
                                          <p:stCondLst>
                                            <p:cond delay="0"/>
                                          </p:stCondLst>
                                        </p:cTn>
                                        <p:tgtEl>
                                          <p:spTgt spid="48"/>
                                        </p:tgtEl>
                                        <p:attrNameLst>
                                          <p:attrName>style.visibility</p:attrName>
                                        </p:attrNameLst>
                                      </p:cBhvr>
                                      <p:to>
                                        <p:strVal val="visible"/>
                                      </p:to>
                                    </p:set>
                                    <p:animEffect transition="in" filter="fade">
                                      <p:cBhvr>
                                        <p:cTn id="11" dur="500"/>
                                        <p:tgtEl>
                                          <p:spTgt spid="48"/>
                                        </p:tgtEl>
                                      </p:cBhvr>
                                    </p:animEffect>
                                  </p:childTnLst>
                                </p:cTn>
                              </p:par>
                              <p:par>
                                <p:cTn id="12" presetID="42" presetClass="path" presetSubtype="0" decel="100000" fill="hold" grpId="1" nodeType="withEffect">
                                  <p:stCondLst>
                                    <p:cond delay="100"/>
                                  </p:stCondLst>
                                  <p:childTnLst>
                                    <p:animMotion origin="layout" path="M 0 -4.05356E-6 L 0 0.037 " pathEditMode="relative" rAng="0" ptsTypes="AA">
                                      <p:cBhvr>
                                        <p:cTn id="13" dur="600" spd="-100000" fill="hold"/>
                                        <p:tgtEl>
                                          <p:spTgt spid="48"/>
                                        </p:tgtEl>
                                        <p:attrNameLst>
                                          <p:attrName>ppt_x</p:attrName>
                                          <p:attrName>ppt_y</p:attrName>
                                        </p:attrNameLst>
                                      </p:cBhvr>
                                      <p:rCtr x="0" y="18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D3941-B06F-4971-9BC7-15C3CC060AAF}"/>
              </a:ext>
            </a:extLst>
          </p:cNvPr>
          <p:cNvSpPr>
            <a:spLocks noGrp="1"/>
          </p:cNvSpPr>
          <p:nvPr>
            <p:ph type="title"/>
          </p:nvPr>
        </p:nvSpPr>
        <p:spPr/>
        <p:txBody>
          <a:bodyPr/>
          <a:lstStyle/>
          <a:p>
            <a:pPr lvl="0">
              <a:defRPr/>
            </a:pPr>
            <a:r>
              <a:rPr lang="en-US"/>
              <a:t>Ensure reliability and performance in your apps</a:t>
            </a:r>
          </a:p>
        </p:txBody>
      </p:sp>
      <p:sp>
        <p:nvSpPr>
          <p:cNvPr id="13" name="TextBox 12">
            <a:extLst>
              <a:ext uri="{FF2B5EF4-FFF2-40B4-BE49-F238E27FC236}">
                <a16:creationId xmlns:a16="http://schemas.microsoft.com/office/drawing/2014/main" id="{14CEFE14-23BA-4417-BAA0-723AA23C1F99}"/>
              </a:ext>
            </a:extLst>
          </p:cNvPr>
          <p:cNvSpPr txBox="1"/>
          <p:nvPr/>
        </p:nvSpPr>
        <p:spPr>
          <a:xfrm>
            <a:off x="8535881" y="4558898"/>
            <a:ext cx="3291840" cy="606005"/>
          </a:xfrm>
          <a:prstGeom prst="rect">
            <a:avLst/>
          </a:prstGeom>
          <a:noFill/>
        </p:spPr>
        <p:txBody>
          <a:bodyPr wrap="square" lIns="93247" tIns="149196" rIns="186494" bIns="149196" rtlCol="0">
            <a:spAutoFit/>
          </a:bodyPr>
          <a:lstStyle/>
          <a:p>
            <a:pPr algn="ctr" defTabSz="1243192">
              <a:lnSpc>
                <a:spcPct val="90000"/>
              </a:lnSpc>
              <a:defRPr/>
            </a:pPr>
            <a:r>
              <a:rPr lang="en-US" sz="2200" kern="0">
                <a:gradFill>
                  <a:gsLst>
                    <a:gs pos="13483">
                      <a:schemeClr val="tx1"/>
                    </a:gs>
                    <a:gs pos="62000">
                      <a:schemeClr val="tx1"/>
                    </a:gs>
                  </a:gsLst>
                  <a:lin ang="5400000" scaled="0"/>
                </a:gradFill>
                <a:latin typeface="Segoe UI Semilight"/>
                <a:cs typeface="Segoe UI"/>
              </a:rPr>
              <a:t>High reliability</a:t>
            </a:r>
          </a:p>
        </p:txBody>
      </p:sp>
      <p:sp>
        <p:nvSpPr>
          <p:cNvPr id="14" name="TextBox 13">
            <a:extLst>
              <a:ext uri="{FF2B5EF4-FFF2-40B4-BE49-F238E27FC236}">
                <a16:creationId xmlns:a16="http://schemas.microsoft.com/office/drawing/2014/main" id="{A26A4FEB-CE28-4574-AB9C-D74779E92C82}"/>
              </a:ext>
            </a:extLst>
          </p:cNvPr>
          <p:cNvSpPr txBox="1"/>
          <p:nvPr/>
        </p:nvSpPr>
        <p:spPr>
          <a:xfrm>
            <a:off x="608753" y="4558898"/>
            <a:ext cx="3291840" cy="606005"/>
          </a:xfrm>
          <a:prstGeom prst="rect">
            <a:avLst/>
          </a:prstGeom>
          <a:noFill/>
        </p:spPr>
        <p:txBody>
          <a:bodyPr wrap="square" lIns="93247" tIns="149196" rIns="186494" bIns="149196" rtlCol="0">
            <a:spAutoFit/>
          </a:bodyPr>
          <a:lstStyle/>
          <a:p>
            <a:pPr algn="ctr" defTabSz="1243192">
              <a:lnSpc>
                <a:spcPct val="90000"/>
              </a:lnSpc>
              <a:defRPr/>
            </a:pPr>
            <a:r>
              <a:rPr lang="en-US" sz="2200" kern="0" dirty="0">
                <a:gradFill>
                  <a:gsLst>
                    <a:gs pos="13483">
                      <a:schemeClr val="tx1"/>
                    </a:gs>
                    <a:gs pos="62000">
                      <a:schemeClr val="tx1"/>
                    </a:gs>
                  </a:gsLst>
                  <a:lin ang="5400000" scaled="0"/>
                </a:gradFill>
                <a:latin typeface="Segoe UI Semilight"/>
                <a:cs typeface="Segoe UI"/>
              </a:rPr>
              <a:t>High availability</a:t>
            </a:r>
          </a:p>
        </p:txBody>
      </p:sp>
      <p:sp>
        <p:nvSpPr>
          <p:cNvPr id="15" name="TextBox 14">
            <a:extLst>
              <a:ext uri="{FF2B5EF4-FFF2-40B4-BE49-F238E27FC236}">
                <a16:creationId xmlns:a16="http://schemas.microsoft.com/office/drawing/2014/main" id="{338E1697-6498-4518-85C6-A891F9C579DC}"/>
              </a:ext>
            </a:extLst>
          </p:cNvPr>
          <p:cNvSpPr txBox="1"/>
          <p:nvPr/>
        </p:nvSpPr>
        <p:spPr>
          <a:xfrm>
            <a:off x="4572317" y="4558898"/>
            <a:ext cx="3291840" cy="606005"/>
          </a:xfrm>
          <a:prstGeom prst="rect">
            <a:avLst/>
          </a:prstGeom>
          <a:noFill/>
        </p:spPr>
        <p:txBody>
          <a:bodyPr wrap="square" lIns="93247" tIns="149196" rIns="186494" bIns="149196" rtlCol="0">
            <a:spAutoFit/>
          </a:bodyPr>
          <a:lstStyle/>
          <a:p>
            <a:pPr algn="ctr" defTabSz="1243192">
              <a:lnSpc>
                <a:spcPct val="90000"/>
              </a:lnSpc>
              <a:defRPr/>
            </a:pPr>
            <a:r>
              <a:rPr lang="en-US" sz="2200" kern="0">
                <a:gradFill>
                  <a:gsLst>
                    <a:gs pos="13483">
                      <a:schemeClr val="tx1"/>
                    </a:gs>
                    <a:gs pos="62000">
                      <a:schemeClr val="tx1"/>
                    </a:gs>
                  </a:gsLst>
                  <a:lin ang="5400000" scaled="0"/>
                </a:gradFill>
                <a:latin typeface="Segoe UI Semilight"/>
                <a:cs typeface="Segoe UI"/>
              </a:rPr>
              <a:t>Massive scale-out</a:t>
            </a:r>
          </a:p>
        </p:txBody>
      </p:sp>
      <p:grpSp>
        <p:nvGrpSpPr>
          <p:cNvPr id="8" name="Group 7">
            <a:extLst>
              <a:ext uri="{FF2B5EF4-FFF2-40B4-BE49-F238E27FC236}">
                <a16:creationId xmlns:a16="http://schemas.microsoft.com/office/drawing/2014/main" id="{D027ED78-3DE0-460F-B44C-05D175DD18F1}"/>
              </a:ext>
            </a:extLst>
          </p:cNvPr>
          <p:cNvGrpSpPr/>
          <p:nvPr/>
        </p:nvGrpSpPr>
        <p:grpSpPr>
          <a:xfrm>
            <a:off x="719746" y="2399994"/>
            <a:ext cx="3069854" cy="2058610"/>
            <a:chOff x="719746" y="2399994"/>
            <a:chExt cx="3069854" cy="2058610"/>
          </a:xfrm>
        </p:grpSpPr>
        <p:sp>
          <p:nvSpPr>
            <p:cNvPr id="18" name="Freeform 50"/>
            <p:cNvSpPr>
              <a:spLocks/>
            </p:cNvSpPr>
            <p:nvPr/>
          </p:nvSpPr>
          <p:spPr bwMode="auto">
            <a:xfrm>
              <a:off x="719746"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lnSpc>
                  <a:spcPct val="90000"/>
                </a:lnSpc>
                <a:defRPr/>
              </a:pPr>
              <a:endParaRPr lang="en-US" sz="1800" kern="0">
                <a:solidFill>
                  <a:srgbClr val="353535"/>
                </a:solidFill>
                <a:latin typeface="Segoe UI Semilight"/>
              </a:endParaRPr>
            </a:p>
          </p:txBody>
        </p:sp>
        <p:sp>
          <p:nvSpPr>
            <p:cNvPr id="63" name="TextBox 62"/>
            <p:cNvSpPr txBox="1"/>
            <p:nvPr/>
          </p:nvSpPr>
          <p:spPr>
            <a:xfrm>
              <a:off x="1050061" y="3401595"/>
              <a:ext cx="2409225" cy="590931"/>
            </a:xfrm>
            <a:prstGeom prst="rect">
              <a:avLst/>
            </a:prstGeom>
            <a:noFill/>
          </p:spPr>
          <p:txBody>
            <a:bodyPr wrap="square" rtlCol="0">
              <a:spAutoFit/>
            </a:bodyPr>
            <a:lstStyle/>
            <a:p>
              <a:pPr algn="ctr" defTabSz="932406">
                <a:lnSpc>
                  <a:spcPct val="90000"/>
                </a:lnSpc>
                <a:spcAft>
                  <a:spcPts val="510"/>
                </a:spcAft>
                <a:buSzPct val="90000"/>
                <a:defRPr/>
              </a:pPr>
              <a:r>
                <a:rPr lang="en-US" sz="18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SLA backed </a:t>
              </a:r>
              <a:r>
                <a:rPr lang="en-US" sz="1800"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99.99% availability</a:t>
              </a:r>
            </a:p>
          </p:txBody>
        </p:sp>
      </p:grpSp>
      <p:grpSp>
        <p:nvGrpSpPr>
          <p:cNvPr id="5" name="Group 4">
            <a:extLst>
              <a:ext uri="{FF2B5EF4-FFF2-40B4-BE49-F238E27FC236}">
                <a16:creationId xmlns:a16="http://schemas.microsoft.com/office/drawing/2014/main" id="{1853269C-1F61-4358-ADF6-3ABE0E21C346}"/>
              </a:ext>
            </a:extLst>
          </p:cNvPr>
          <p:cNvGrpSpPr/>
          <p:nvPr/>
        </p:nvGrpSpPr>
        <p:grpSpPr>
          <a:xfrm>
            <a:off x="4683310" y="2399994"/>
            <a:ext cx="3069854" cy="2058610"/>
            <a:chOff x="4683310" y="2399994"/>
            <a:chExt cx="3069854" cy="2058610"/>
          </a:xfrm>
        </p:grpSpPr>
        <p:sp>
          <p:nvSpPr>
            <p:cNvPr id="19" name="Freeform 50"/>
            <p:cNvSpPr>
              <a:spLocks/>
            </p:cNvSpPr>
            <p:nvPr/>
          </p:nvSpPr>
          <p:spPr bwMode="auto">
            <a:xfrm>
              <a:off x="4683310"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lnSpc>
                  <a:spcPct val="90000"/>
                </a:lnSpc>
                <a:defRPr/>
              </a:pPr>
              <a:endParaRPr lang="en-US" sz="1800" kern="0">
                <a:solidFill>
                  <a:srgbClr val="353535"/>
                </a:solidFill>
                <a:latin typeface="Segoe UI Semilight"/>
              </a:endParaRPr>
            </a:p>
          </p:txBody>
        </p:sp>
        <p:sp>
          <p:nvSpPr>
            <p:cNvPr id="21" name="TextBox 20"/>
            <p:cNvSpPr txBox="1"/>
            <p:nvPr/>
          </p:nvSpPr>
          <p:spPr>
            <a:xfrm>
              <a:off x="5013625" y="3526597"/>
              <a:ext cx="2409225" cy="592342"/>
            </a:xfrm>
            <a:prstGeom prst="rect">
              <a:avLst/>
            </a:prstGeom>
            <a:noFill/>
          </p:spPr>
          <p:txBody>
            <a:bodyPr wrap="square" rtlCol="0">
              <a:spAutoFit/>
            </a:bodyPr>
            <a:lstStyle/>
            <a:p>
              <a:pPr algn="ctr" defTabSz="932406">
                <a:lnSpc>
                  <a:spcPct val="90000"/>
                </a:lnSpc>
                <a:spcAft>
                  <a:spcPts val="510"/>
                </a:spcAft>
                <a:buSzPct val="90000"/>
                <a:defRPr/>
              </a:pPr>
              <a:r>
                <a:rPr lang="en-US" sz="1800"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10,000,000</a:t>
              </a:r>
              <a:r>
                <a:rPr lang="en-US" sz="18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events </a:t>
              </a:r>
              <a:br>
                <a:rPr lang="en-US" sz="18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br>
              <a:r>
                <a:rPr lang="en-US" sz="18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per second per region</a:t>
              </a:r>
            </a:p>
          </p:txBody>
        </p:sp>
      </p:grpSp>
      <p:grpSp>
        <p:nvGrpSpPr>
          <p:cNvPr id="7" name="Group 6">
            <a:extLst>
              <a:ext uri="{FF2B5EF4-FFF2-40B4-BE49-F238E27FC236}">
                <a16:creationId xmlns:a16="http://schemas.microsoft.com/office/drawing/2014/main" id="{E871F1EB-3BFF-4623-B536-711E645670EE}"/>
              </a:ext>
            </a:extLst>
          </p:cNvPr>
          <p:cNvGrpSpPr/>
          <p:nvPr/>
        </p:nvGrpSpPr>
        <p:grpSpPr>
          <a:xfrm>
            <a:off x="8646874" y="2399994"/>
            <a:ext cx="3069854" cy="2058610"/>
            <a:chOff x="8646874" y="2399994"/>
            <a:chExt cx="3069854" cy="2058610"/>
          </a:xfrm>
        </p:grpSpPr>
        <p:sp>
          <p:nvSpPr>
            <p:cNvPr id="20" name="Freeform 50"/>
            <p:cNvSpPr>
              <a:spLocks/>
            </p:cNvSpPr>
            <p:nvPr/>
          </p:nvSpPr>
          <p:spPr bwMode="auto">
            <a:xfrm>
              <a:off x="8646874" y="2399994"/>
              <a:ext cx="3069854" cy="2058610"/>
            </a:xfrm>
            <a:custGeom>
              <a:avLst/>
              <a:gdLst>
                <a:gd name="T0" fmla="*/ 28 w 120"/>
                <a:gd name="T1" fmla="*/ 32 h 80"/>
                <a:gd name="T2" fmla="*/ 60 w 120"/>
                <a:gd name="T3" fmla="*/ 0 h 80"/>
                <a:gd name="T4" fmla="*/ 90 w 120"/>
                <a:gd name="T5" fmla="*/ 20 h 80"/>
                <a:gd name="T6" fmla="*/ 90 w 120"/>
                <a:gd name="T7" fmla="*/ 20 h 80"/>
                <a:gd name="T8" fmla="*/ 120 w 120"/>
                <a:gd name="T9" fmla="*/ 50 h 80"/>
                <a:gd name="T10" fmla="*/ 90 w 120"/>
                <a:gd name="T11" fmla="*/ 80 h 80"/>
                <a:gd name="T12" fmla="*/ 24 w 120"/>
                <a:gd name="T13" fmla="*/ 80 h 80"/>
                <a:gd name="T14" fmla="*/ 0 w 120"/>
                <a:gd name="T15" fmla="*/ 56 h 80"/>
                <a:gd name="T16" fmla="*/ 24 w 120"/>
                <a:gd name="T17" fmla="*/ 32 h 80"/>
                <a:gd name="T18" fmla="*/ 28 w 120"/>
                <a:gd name="T19" fmla="*/ 3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0" h="80">
                  <a:moveTo>
                    <a:pt x="28" y="32"/>
                  </a:moveTo>
                  <a:cubicBezTo>
                    <a:pt x="28" y="14"/>
                    <a:pt x="42" y="0"/>
                    <a:pt x="60" y="0"/>
                  </a:cubicBezTo>
                  <a:cubicBezTo>
                    <a:pt x="73" y="0"/>
                    <a:pt x="85" y="8"/>
                    <a:pt x="90" y="20"/>
                  </a:cubicBezTo>
                  <a:cubicBezTo>
                    <a:pt x="90" y="20"/>
                    <a:pt x="90" y="20"/>
                    <a:pt x="90" y="20"/>
                  </a:cubicBezTo>
                  <a:cubicBezTo>
                    <a:pt x="107" y="20"/>
                    <a:pt x="120" y="33"/>
                    <a:pt x="120" y="50"/>
                  </a:cubicBezTo>
                  <a:cubicBezTo>
                    <a:pt x="120" y="67"/>
                    <a:pt x="107" y="80"/>
                    <a:pt x="90" y="80"/>
                  </a:cubicBezTo>
                  <a:cubicBezTo>
                    <a:pt x="24" y="80"/>
                    <a:pt x="24" y="80"/>
                    <a:pt x="24" y="80"/>
                  </a:cubicBezTo>
                  <a:cubicBezTo>
                    <a:pt x="11" y="80"/>
                    <a:pt x="0" y="69"/>
                    <a:pt x="0" y="56"/>
                  </a:cubicBezTo>
                  <a:cubicBezTo>
                    <a:pt x="0" y="43"/>
                    <a:pt x="11" y="32"/>
                    <a:pt x="24" y="32"/>
                  </a:cubicBezTo>
                  <a:cubicBezTo>
                    <a:pt x="25" y="32"/>
                    <a:pt x="27" y="32"/>
                    <a:pt x="28" y="32"/>
                  </a:cubicBezTo>
                  <a:close/>
                </a:path>
              </a:pathLst>
            </a:custGeom>
            <a:solidFill>
              <a:srgbClr val="0078D7"/>
            </a:solidFill>
            <a:ln w="19050" cap="flat">
              <a:solidFill>
                <a:srgbClr val="0078D7"/>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defTabSz="932563">
                <a:lnSpc>
                  <a:spcPct val="90000"/>
                </a:lnSpc>
                <a:defRPr/>
              </a:pPr>
              <a:endParaRPr lang="en-US" sz="1800" kern="0">
                <a:solidFill>
                  <a:srgbClr val="353535"/>
                </a:solidFill>
                <a:latin typeface="Segoe UI Semilight"/>
              </a:endParaRPr>
            </a:p>
          </p:txBody>
        </p:sp>
        <p:sp>
          <p:nvSpPr>
            <p:cNvPr id="22" name="TextBox 21"/>
            <p:cNvSpPr txBox="1"/>
            <p:nvPr/>
          </p:nvSpPr>
          <p:spPr>
            <a:xfrm>
              <a:off x="8899472" y="3401595"/>
              <a:ext cx="2564659" cy="842346"/>
            </a:xfrm>
            <a:prstGeom prst="rect">
              <a:avLst/>
            </a:prstGeom>
            <a:noFill/>
          </p:spPr>
          <p:txBody>
            <a:bodyPr wrap="square" rtlCol="0">
              <a:spAutoFit/>
            </a:bodyPr>
            <a:lstStyle/>
            <a:p>
              <a:pPr algn="ctr" defTabSz="932406">
                <a:lnSpc>
                  <a:spcPct val="90000"/>
                </a:lnSpc>
                <a:spcAft>
                  <a:spcPts val="510"/>
                </a:spcAft>
                <a:buSzPct val="90000"/>
                <a:defRPr/>
              </a:pPr>
              <a:r>
                <a:rPr lang="en-US" sz="1800" b="1" dirty="0">
                  <a:gradFill>
                    <a:gsLst>
                      <a:gs pos="12360">
                        <a:schemeClr val="bg1"/>
                      </a:gs>
                      <a:gs pos="51000">
                        <a:schemeClr val="bg1"/>
                      </a:gs>
                    </a:gsLst>
                    <a:lin ang="5400000" scaled="0"/>
                  </a:gradFill>
                  <a:latin typeface="Segoe UI" panose="020B0502040204020203" pitchFamily="34" charset="0"/>
                  <a:cs typeface="Segoe UI" panose="020B0502040204020203" pitchFamily="34" charset="0"/>
                </a:rPr>
                <a:t>24-hour</a:t>
              </a:r>
              <a:r>
                <a:rPr lang="en-US" sz="1800" dirty="0">
                  <a:gradFill>
                    <a:gsLst>
                      <a:gs pos="12360">
                        <a:schemeClr val="bg1"/>
                      </a:gs>
                      <a:gs pos="51000">
                        <a:schemeClr val="bg1"/>
                      </a:gs>
                    </a:gsLst>
                    <a:lin ang="5400000" scaled="0"/>
                  </a:gradFill>
                  <a:latin typeface="Segoe UI Semilight" panose="020B0402040204020203" pitchFamily="34" charset="0"/>
                  <a:cs typeface="Segoe UI Semilight" panose="020B0402040204020203" pitchFamily="34" charset="0"/>
                </a:rPr>
                <a:t> retry with exponential back off for events not delivered</a:t>
              </a:r>
            </a:p>
          </p:txBody>
        </p:sp>
      </p:grpSp>
    </p:spTree>
    <p:extLst>
      <p:ext uri="{BB962C8B-B14F-4D97-AF65-F5344CB8AC3E}">
        <p14:creationId xmlns:p14="http://schemas.microsoft.com/office/powerpoint/2010/main" val="17708357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3.125E-6 4.44444E-6 L -3.125E-6 0.03703 " pathEditMode="relative" rAng="0" ptsTypes="AA">
                                      <p:cBhvr>
                                        <p:cTn id="9" dur="600" spd="-100000" fill="hold"/>
                                        <p:tgtEl>
                                          <p:spTgt spid="8"/>
                                        </p:tgtEl>
                                        <p:attrNameLst>
                                          <p:attrName>ppt_x</p:attrName>
                                          <p:attrName>ppt_y</p:attrName>
                                        </p:attrNameLst>
                                      </p:cBhvr>
                                      <p:rCtr x="0" y="1852"/>
                                    </p:animMotion>
                                  </p:childTnLst>
                                </p:cTn>
                              </p:par>
                              <p:par>
                                <p:cTn id="10" presetID="10"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64" presetClass="path" presetSubtype="0" decel="100000" fill="hold" grpId="1" nodeType="withEffect">
                                  <p:stCondLst>
                                    <p:cond delay="0"/>
                                  </p:stCondLst>
                                  <p:childTnLst>
                                    <p:animMotion origin="layout" path="M -1.16926E-6 -1.41625E-6 L -1.16926E-6 -0.04539 " pathEditMode="relative" rAng="0" ptsTypes="AA">
                                      <p:cBhvr>
                                        <p:cTn id="14" dur="600" spd="-100000" fill="hold"/>
                                        <p:tgtEl>
                                          <p:spTgt spid="14"/>
                                        </p:tgtEl>
                                        <p:attrNameLst>
                                          <p:attrName>ppt_x</p:attrName>
                                          <p:attrName>ppt_y</p:attrName>
                                        </p:attrNameLst>
                                      </p:cBhvr>
                                      <p:rCtr x="0" y="-227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100000" fill="hold" nodeType="withEffect">
                                  <p:stCondLst>
                                    <p:cond delay="0"/>
                                  </p:stCondLst>
                                  <p:childTnLst>
                                    <p:animMotion origin="layout" path="M -3.125E-6 4.44444E-6 L -3.125E-6 0.03703 " pathEditMode="relative" rAng="0" ptsTypes="AA">
                                      <p:cBhvr>
                                        <p:cTn id="21" dur="600" spd="-100000" fill="hold"/>
                                        <p:tgtEl>
                                          <p:spTgt spid="5"/>
                                        </p:tgtEl>
                                        <p:attrNameLst>
                                          <p:attrName>ppt_x</p:attrName>
                                          <p:attrName>ppt_y</p:attrName>
                                        </p:attrNameLst>
                                      </p:cBhvr>
                                      <p:rCtr x="0" y="1852"/>
                                    </p:animMotion>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par>
                                <p:cTn id="25" presetID="64" presetClass="path" presetSubtype="0" decel="100000" fill="hold" grpId="1" nodeType="withEffect">
                                  <p:stCondLst>
                                    <p:cond delay="0"/>
                                  </p:stCondLst>
                                  <p:childTnLst>
                                    <p:animMotion origin="layout" path="M 0 -1.41625E-6 L 0 -0.04539 " pathEditMode="relative" rAng="0" ptsTypes="AA">
                                      <p:cBhvr>
                                        <p:cTn id="26" dur="600" spd="-100000" fill="hold"/>
                                        <p:tgtEl>
                                          <p:spTgt spid="15"/>
                                        </p:tgtEl>
                                        <p:attrNameLst>
                                          <p:attrName>ppt_x</p:attrName>
                                          <p:attrName>ppt_y</p:attrName>
                                        </p:attrNameLst>
                                      </p:cBhvr>
                                      <p:rCtr x="0" y="-227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par>
                                <p:cTn id="32" presetID="42" presetClass="path" presetSubtype="0" decel="100000" fill="hold" nodeType="withEffect">
                                  <p:stCondLst>
                                    <p:cond delay="0"/>
                                  </p:stCondLst>
                                  <p:childTnLst>
                                    <p:animMotion origin="layout" path="M -3.125E-6 4.44444E-6 L -3.125E-6 0.03703 " pathEditMode="relative" rAng="0" ptsTypes="AA">
                                      <p:cBhvr>
                                        <p:cTn id="33" dur="600" spd="-100000" fill="hold"/>
                                        <p:tgtEl>
                                          <p:spTgt spid="7"/>
                                        </p:tgtEl>
                                        <p:attrNameLst>
                                          <p:attrName>ppt_x</p:attrName>
                                          <p:attrName>ppt_y</p:attrName>
                                        </p:attrNameLst>
                                      </p:cBhvr>
                                      <p:rCtr x="0" y="1852"/>
                                    </p:animMotion>
                                  </p:childTnLst>
                                </p:cTn>
                              </p:par>
                              <p:par>
                                <p:cTn id="34" presetID="10"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64" presetClass="path" presetSubtype="0" decel="100000" fill="hold" grpId="1" nodeType="withEffect">
                                  <p:stCondLst>
                                    <p:cond delay="0"/>
                                  </p:stCondLst>
                                  <p:childTnLst>
                                    <p:animMotion origin="layout" path="M 1.16926E-6 -1.41625E-6 L 1.16926E-6 -0.04539 " pathEditMode="relative" rAng="0" ptsTypes="AA">
                                      <p:cBhvr>
                                        <p:cTn id="38" dur="600" spd="-100000" fill="hold"/>
                                        <p:tgtEl>
                                          <p:spTgt spid="13"/>
                                        </p:tgtEl>
                                        <p:attrNameLst>
                                          <p:attrName>ppt_x</p:attrName>
                                          <p:attrName>ppt_y</p:attrName>
                                        </p:attrNameLst>
                                      </p:cBhvr>
                                      <p:rCtr x="0" y="-227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14" grpId="1"/>
      <p:bldP spid="15" grpId="0"/>
      <p:bldP spid="15" grpId="1"/>
    </p:bldLst>
  </p:timing>
</p:sld>
</file>

<file path=ppt/theme/theme1.xml><?xml version="1.0" encoding="utf-8"?>
<a:theme xmlns:a="http://schemas.openxmlformats.org/drawingml/2006/main" name="1_WHITE TEMPLATE">
  <a:themeElements>
    <a:clrScheme name="TT - Blue with white">
      <a:dk1>
        <a:srgbClr val="353535"/>
      </a:dk1>
      <a:lt1>
        <a:srgbClr val="FFFFFF"/>
      </a:lt1>
      <a:dk2>
        <a:srgbClr val="002050"/>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MULTIPLE_MASTERS_Sept_2016.potx" id="{ECBC7363-A966-411C-ADC6-24676D8BE435}" vid="{2BB6782C-6926-424C-BAA7-2F1F2A62E2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2043601EB6E4B41875C2C4E6E209309" ma:contentTypeVersion="10" ma:contentTypeDescription="Create a new document." ma:contentTypeScope="" ma:versionID="ffdecd7137de37d2e87991ad57e063d9">
  <xsd:schema xmlns:xsd="http://www.w3.org/2001/XMLSchema" xmlns:xs="http://www.w3.org/2001/XMLSchema" xmlns:p="http://schemas.microsoft.com/office/2006/metadata/properties" xmlns:ns1="http://schemas.microsoft.com/sharepoint/v3" xmlns:ns2="6e0cdfd8-bd38-42ff-848d-2b654c2bf799" xmlns:ns3="2636eb66-6a12-44a9-bf41-9fd022335d19" targetNamespace="http://schemas.microsoft.com/office/2006/metadata/properties" ma:root="true" ma:fieldsID="75630ba92f78beb2f9e65be4968feccd" ns1:_="" ns2:_="" ns3:_="">
    <xsd:import namespace="http://schemas.microsoft.com/sharepoint/v3"/>
    <xsd:import namespace="6e0cdfd8-bd38-42ff-848d-2b654c2bf799"/>
    <xsd:import namespace="2636eb66-6a12-44a9-bf41-9fd022335d19"/>
    <xsd:element name="properties">
      <xsd:complexType>
        <xsd:sequence>
          <xsd:element name="documentManagement">
            <xsd:complexType>
              <xsd:all>
                <xsd:element ref="ns2:SharedWithUsers" minOccurs="0"/>
                <xsd:element ref="ns2:SharedWithDetails" minOccurs="0"/>
                <xsd:element ref="ns2:LastSharedByUser" minOccurs="0"/>
                <xsd:element ref="ns2:LastSharedByTime" minOccurs="0"/>
                <xsd:element ref="ns3:MediaServiceMetadata" minOccurs="0"/>
                <xsd:element ref="ns3:MediaServiceFastMetadata" minOccurs="0"/>
                <xsd:element ref="ns1:_ip_UnifiedCompliancePolicyProperties" minOccurs="0"/>
                <xsd:element ref="ns1:_ip_UnifiedCompliancePolicyUIAction" minOccurs="0"/>
                <xsd:element ref="ns3:MediaServiceAutoTags"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description="" ma:hidden="true" ma:internalName="_ip_UnifiedCompliancePolicyProperties">
      <xsd:simpleType>
        <xsd:restriction base="dms:Note"/>
      </xsd:simpleType>
    </xsd:element>
    <xsd:element name="_ip_UnifiedCompliancePolicyUIAction" ma:index="15" nillable="true" ma:displayName="Unified Compliance Policy UI Action" ma:descrip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e0cdfd8-bd38-42ff-848d-2b654c2bf79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LastSharedByUser" ma:index="10" nillable="true" ma:displayName="Last Shared By User" ma:description="" ma:hidden="true" ma:internalName="LastSharedByUser" ma:readOnly="true">
      <xsd:simpleType>
        <xsd:restriction base="dms:Note"/>
      </xsd:simpleType>
    </xsd:element>
    <xsd:element name="LastSharedByTime" ma:index="11"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2636eb66-6a12-44a9-bf41-9fd022335d19" elementFormDefault="qualified">
    <xsd:import namespace="http://schemas.microsoft.com/office/2006/documentManagement/types"/>
    <xsd:import namespace="http://schemas.microsoft.com/office/infopath/2007/PartnerControls"/>
    <xsd:element name="MediaServiceMetadata" ma:index="12" nillable="true" ma:displayName="MediaServiceMetadata" ma:description="" ma:hidden="true" ma:internalName="MediaServiceMetadata" ma:readOnly="true">
      <xsd:simpleType>
        <xsd:restriction base="dms:Note"/>
      </xsd:simpleType>
    </xsd:element>
    <xsd:element name="MediaServiceFastMetadata" ma:index="13" nillable="true" ma:displayName="MediaServiceFastMetadata" ma:description="" ma:hidden="true" ma:internalName="MediaServiceFastMetadata" ma:readOnly="true">
      <xsd:simpleType>
        <xsd:restriction base="dms:Note"/>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astSharedByUser xmlns="6e0cdfd8-bd38-42ff-848d-2b654c2bf799">darosa@microsoft.com</LastSharedByUser>
    <LastSharedByTime xmlns="6e0cdfd8-bd38-42ff-848d-2b654c2bf799">2018-03-20T07:00:24+00:00</LastSharedByTime>
    <SharedWithUsers xmlns="6e0cdfd8-bd38-42ff-848d-2b654c2bf799">
      <UserInfo>
        <DisplayName>Justin Conway</DisplayName>
        <AccountId>110</AccountId>
        <AccountType/>
      </UserInfo>
    </SharedWithUsers>
  </documentManagement>
</p:properties>
</file>

<file path=customXml/itemProps1.xml><?xml version="1.0" encoding="utf-8"?>
<ds:datastoreItem xmlns:ds="http://schemas.openxmlformats.org/officeDocument/2006/customXml" ds:itemID="{E1261E0E-527C-46A0-8D8D-5E88F47586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e0cdfd8-bd38-42ff-848d-2b654c2bf799"/>
    <ds:schemaRef ds:uri="2636eb66-6a12-44a9-bf41-9fd022335d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D5FFEF9-8E94-4893-84EF-83FAF23153C4}">
  <ds:schemaRefs>
    <ds:schemaRef ds:uri="http://schemas.microsoft.com/sharepoint/v3/contenttype/forms"/>
  </ds:schemaRefs>
</ds:datastoreItem>
</file>

<file path=customXml/itemProps3.xml><?xml version="1.0" encoding="utf-8"?>
<ds:datastoreItem xmlns:ds="http://schemas.openxmlformats.org/officeDocument/2006/customXml" ds:itemID="{D6E49C24-25F9-4BDF-963F-9450C6B07D69}">
  <ds:schemaRefs>
    <ds:schemaRef ds:uri="http://schemas.microsoft.com/office/infopath/2007/PartnerControls"/>
    <ds:schemaRef ds:uri="http://purl.org/dc/elements/1.1/"/>
    <ds:schemaRef ds:uri="http://schemas.microsoft.com/office/2006/metadata/properties"/>
    <ds:schemaRef ds:uri="2636eb66-6a12-44a9-bf41-9fd022335d19"/>
    <ds:schemaRef ds:uri="http://schemas.microsoft.com/sharepoint/v3"/>
    <ds:schemaRef ds:uri="http://purl.org/dc/terms/"/>
    <ds:schemaRef ds:uri="http://schemas.openxmlformats.org/package/2006/metadata/core-properties"/>
    <ds:schemaRef ds:uri="http://schemas.microsoft.com/office/2006/documentManagement/types"/>
    <ds:schemaRef ds:uri="6e0cdfd8-bd38-42ff-848d-2b654c2bf79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783</TotalTime>
  <Words>662</Words>
  <Application>Microsoft Office PowerPoint</Application>
  <PresentationFormat>Custom</PresentationFormat>
  <Paragraphs>125</Paragraphs>
  <Slides>14</Slides>
  <Notes>13</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Consolas</vt:lpstr>
      <vt:lpstr>Segoe UI</vt:lpstr>
      <vt:lpstr>Segoe UI Light</vt:lpstr>
      <vt:lpstr>Segoe UI Semibold</vt:lpstr>
      <vt:lpstr>Segoe UI Semilight</vt:lpstr>
      <vt:lpstr>Wingdings</vt:lpstr>
      <vt:lpstr>1_WHITE TEMPLATE</vt:lpstr>
      <vt:lpstr>Azure  Event Grid</vt:lpstr>
      <vt:lpstr>PowerPoint Presentation</vt:lpstr>
      <vt:lpstr>PowerPoint Presentation</vt:lpstr>
      <vt:lpstr>Eventing in the cloud</vt:lpstr>
      <vt:lpstr>Azure Event Grid</vt:lpstr>
      <vt:lpstr>Benefits</vt:lpstr>
      <vt:lpstr>Manage all events in one place</vt:lpstr>
      <vt:lpstr>Build applications efficiently</vt:lpstr>
      <vt:lpstr>Ensure reliability and performance in your apps</vt:lpstr>
      <vt:lpstr>Benefit from broad coverage</vt:lpstr>
      <vt:lpstr>Scenarios</vt:lpstr>
      <vt:lpstr>Sample Event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Event Grid Pitch Deck</dc:title>
  <dc:creator>Raman Sharma</dc:creator>
  <cp:keywords>Event Grid</cp:keywords>
  <cp:lastModifiedBy>Bahram Banisadr</cp:lastModifiedBy>
  <cp:revision>5</cp:revision>
  <dcterms:modified xsi:type="dcterms:W3CDTF">2018-09-21T00:29:05Z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t-hastul@microsoft.com</vt:lpwstr>
  </property>
  <property fmtid="{D5CDD505-2E9C-101B-9397-08002B2CF9AE}" pid="6" name="MSIP_Label_f42aa342-8706-4288-bd11-ebb85995028c_SetDate">
    <vt:lpwstr>2017-08-04T11:24:22.6513391-07:00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ContentTypeId">
    <vt:lpwstr>0x010100F2043601EB6E4B41875C2C4E6E209309</vt:lpwstr>
  </property>
  <property fmtid="{D5CDD505-2E9C-101B-9397-08002B2CF9AE}" pid="12" name="_dlc_policyId">
    <vt:lpwstr/>
  </property>
  <property fmtid="{D5CDD505-2E9C-101B-9397-08002B2CF9AE}" pid="13" name="ItemRetentionFormula">
    <vt:lpwstr/>
  </property>
  <property fmtid="{D5CDD505-2E9C-101B-9397-08002B2CF9AE}" pid="14" name="_dlc_DocIdItemGuid">
    <vt:lpwstr>bea6b5c7-4b0a-484a-8075-ccab1096c531</vt:lpwstr>
  </property>
  <property fmtid="{D5CDD505-2E9C-101B-9397-08002B2CF9AE}" pid="15" name="of67e5d4b76f4a9db8769983fda9cec0">
    <vt:lpwstr/>
  </property>
  <property fmtid="{D5CDD505-2E9C-101B-9397-08002B2CF9AE}" pid="16" name="TaxKeyword">
    <vt:lpwstr>2199;#Event Grid|8c8db6b5-369e-4d6d-b4c8-7b64252f9929</vt:lpwstr>
  </property>
  <property fmtid="{D5CDD505-2E9C-101B-9397-08002B2CF9AE}" pid="17" name="NewsType">
    <vt:lpwstr/>
  </property>
  <property fmtid="{D5CDD505-2E9C-101B-9397-08002B2CF9AE}" pid="18" name="Region">
    <vt:lpwstr/>
  </property>
  <property fmtid="{D5CDD505-2E9C-101B-9397-08002B2CF9AE}" pid="19" name="ItemType">
    <vt:lpwstr>16;#customer presentations|18e9ae94-e321-4eea-82d2-ad5b2f470f3c</vt:lpwstr>
  </property>
  <property fmtid="{D5CDD505-2E9C-101B-9397-08002B2CF9AE}" pid="20" name="Confidentiality">
    <vt:lpwstr>5;#Microsoft confidential|461efa83-0283-486a-a8d5-943328f3693f</vt:lpwstr>
  </property>
  <property fmtid="{D5CDD505-2E9C-101B-9397-08002B2CF9AE}" pid="21" name="Industries">
    <vt:lpwstr/>
  </property>
  <property fmtid="{D5CDD505-2E9C-101B-9397-08002B2CF9AE}" pid="22" name="MSProducts">
    <vt:lpwstr/>
  </property>
  <property fmtid="{D5CDD505-2E9C-101B-9397-08002B2CF9AE}" pid="23" name="Competitors">
    <vt:lpwstr/>
  </property>
  <property fmtid="{D5CDD505-2E9C-101B-9397-08002B2CF9AE}" pid="24" name="SMSGDomain">
    <vt:lpwstr>21;#Cloud and Enterprise|adc2fe87-c79a-4ded-a449-3f86b954069d;#20;#Microsoft Azure Domain|d600a391-d529-4311-892b-2c05c1ab2538</vt:lpwstr>
  </property>
  <property fmtid="{D5CDD505-2E9C-101B-9397-08002B2CF9AE}" pid="25" name="ExperienceContentType">
    <vt:lpwstr/>
  </property>
  <property fmtid="{D5CDD505-2E9C-101B-9397-08002B2CF9AE}" pid="26" name="BusinessArchitecture">
    <vt:lpwstr/>
  </property>
  <property fmtid="{D5CDD505-2E9C-101B-9397-08002B2CF9AE}" pid="27" name="Products">
    <vt:lpwstr>26;#Microsoft Azure|669a3112-5edf-444b-a003-630063601f07</vt:lpwstr>
  </property>
  <property fmtid="{D5CDD505-2E9C-101B-9397-08002B2CF9AE}" pid="28" name="EnterpriseDomainTags">
    <vt:lpwstr/>
  </property>
  <property fmtid="{D5CDD505-2E9C-101B-9397-08002B2CF9AE}" pid="29" name="j3562c58ee414e028925bc902cfc01a1">
    <vt:lpwstr/>
  </property>
  <property fmtid="{D5CDD505-2E9C-101B-9397-08002B2CF9AE}" pid="30" name="Segments">
    <vt:lpwstr/>
  </property>
  <property fmtid="{D5CDD505-2E9C-101B-9397-08002B2CF9AE}" pid="31" name="Partners">
    <vt:lpwstr/>
  </property>
  <property fmtid="{D5CDD505-2E9C-101B-9397-08002B2CF9AE}" pid="32" name="ActivitiesAndPrograms">
    <vt:lpwstr/>
  </property>
  <property fmtid="{D5CDD505-2E9C-101B-9397-08002B2CF9AE}" pid="33" name="l6f004f21209409da86a713c0f24627d">
    <vt:lpwstr/>
  </property>
  <property fmtid="{D5CDD505-2E9C-101B-9397-08002B2CF9AE}" pid="34" name="la4444b61d19467597d63190b69ac227">
    <vt:lpwstr/>
  </property>
  <property fmtid="{D5CDD505-2E9C-101B-9397-08002B2CF9AE}" pid="35" name="Topics">
    <vt:lpwstr/>
  </property>
  <property fmtid="{D5CDD505-2E9C-101B-9397-08002B2CF9AE}" pid="36" name="Groups">
    <vt:lpwstr>31;#Microsoft Azure Marketing|0958c357-5252-473f-8b4e-42f27525a99d;#42;#Cloud and Enterprise Marketing Group|4f75e184-e5aa-4234-a07f-b032d60df254</vt:lpwstr>
  </property>
  <property fmtid="{D5CDD505-2E9C-101B-9397-08002B2CF9AE}" pid="37" name="MSProductsTaxHTField0">
    <vt:lpwstr/>
  </property>
  <property fmtid="{D5CDD505-2E9C-101B-9397-08002B2CF9AE}" pid="38" name="Languages">
    <vt:lpwstr/>
  </property>
  <property fmtid="{D5CDD505-2E9C-101B-9397-08002B2CF9AE}" pid="39" name="e8080b0481964c759b2c36ae49591b31">
    <vt:lpwstr/>
  </property>
  <property fmtid="{D5CDD505-2E9C-101B-9397-08002B2CF9AE}" pid="40" name="TechnicalLevel">
    <vt:lpwstr/>
  </property>
  <property fmtid="{D5CDD505-2E9C-101B-9397-08002B2CF9AE}" pid="41" name="Audiences">
    <vt:lpwstr/>
  </property>
  <property fmtid="{D5CDD505-2E9C-101B-9397-08002B2CF9AE}" pid="42" name="ldac8aee9d1f469e8cd8c3f8d6a615f2">
    <vt:lpwstr/>
  </property>
  <property fmtid="{D5CDD505-2E9C-101B-9397-08002B2CF9AE}" pid="43" name="EmployeeRole">
    <vt:lpwstr/>
  </property>
  <property fmtid="{D5CDD505-2E9C-101B-9397-08002B2CF9AE}" pid="44" name="NewsTopic">
    <vt:lpwstr/>
  </property>
  <property fmtid="{D5CDD505-2E9C-101B-9397-08002B2CF9AE}" pid="45" name="Roles">
    <vt:lpwstr/>
  </property>
  <property fmtid="{D5CDD505-2E9C-101B-9397-08002B2CF9AE}" pid="46" name="NewsSource">
    <vt:lpwstr/>
  </property>
  <property fmtid="{D5CDD505-2E9C-101B-9397-08002B2CF9AE}" pid="47" name="SMSGTags">
    <vt:lpwstr/>
  </property>
  <property fmtid="{D5CDD505-2E9C-101B-9397-08002B2CF9AE}" pid="48" name="MSPhysicalGeography">
    <vt:lpwstr/>
  </property>
  <property fmtid="{D5CDD505-2E9C-101B-9397-08002B2CF9AE}" pid="49" name="_docset_NoMedatataSyncRequired">
    <vt:lpwstr>False</vt:lpwstr>
  </property>
  <property fmtid="{D5CDD505-2E9C-101B-9397-08002B2CF9AE}" pid="50" name="Tfs.IsStoryboard">
    <vt:bool>true</vt:bool>
  </property>
  <property fmtid="{D5CDD505-2E9C-101B-9397-08002B2CF9AE}" pid="51" name="Tfs.LastKnownPath">
    <vt:lpwstr>https://microsoft-my.sharepoint.com/personal/babanisa_microsoft_com/Documents/Conferences/ignite-2018/pre-day-serverless/event-grid-overview.pptx</vt:lpwstr>
  </property>
</Properties>
</file>